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4" r:id="rId8"/>
    <p:sldId id="262" r:id="rId9"/>
    <p:sldId id="270" r:id="rId10"/>
    <p:sldId id="272" r:id="rId11"/>
    <p:sldId id="273" r:id="rId12"/>
    <p:sldId id="271" r:id="rId13"/>
    <p:sldId id="274" r:id="rId14"/>
    <p:sldId id="269" r:id="rId15"/>
    <p:sldId id="266" r:id="rId16"/>
    <p:sldId id="265" r:id="rId17"/>
    <p:sldId id="267" r:id="rId18"/>
    <p:sldId id="275" r:id="rId19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5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8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D68189-5266-4884-973F-83DD4ACC5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6968" y="583470"/>
            <a:ext cx="10829543" cy="3177181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臺北市士林區三玉國小</a:t>
            </a:r>
            <a:b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學年度畢業生市長獎申請說明會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DEC7D8C-ABD7-4466-816F-BF5B8A4FDF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75029" y="5731717"/>
            <a:ext cx="4707699" cy="1126283"/>
          </a:xfrm>
        </p:spPr>
        <p:txBody>
          <a:bodyPr>
            <a:normAutofit/>
          </a:bodyPr>
          <a:lstStyle/>
          <a:p>
            <a:r>
              <a:rPr lang="en-US" altLang="zh-TW" sz="2400" dirty="0"/>
              <a:t>115</a:t>
            </a:r>
            <a:r>
              <a:rPr lang="zh-TW" altLang="en-US" sz="2400" dirty="0"/>
              <a:t>年</a:t>
            </a:r>
            <a:r>
              <a:rPr lang="en-US" altLang="zh-TW" sz="2400" dirty="0"/>
              <a:t>2</a:t>
            </a:r>
            <a:r>
              <a:rPr lang="zh-TW" altLang="en-US" sz="2400" dirty="0"/>
              <a:t>月</a:t>
            </a:r>
            <a:r>
              <a:rPr lang="en-US" altLang="zh-TW" sz="2400" dirty="0"/>
              <a:t>23</a:t>
            </a:r>
            <a:r>
              <a:rPr lang="zh-TW" altLang="en-US" sz="2400" dirty="0"/>
              <a:t>日 教務處</a:t>
            </a:r>
          </a:p>
        </p:txBody>
      </p:sp>
    </p:spTree>
    <p:extLst>
      <p:ext uri="{BB962C8B-B14F-4D97-AF65-F5344CB8AC3E}">
        <p14:creationId xmlns:p14="http://schemas.microsoft.com/office/powerpoint/2010/main" val="9534336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6634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補充：積分表填寫說明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7900" y="1747234"/>
            <a:ext cx="9575356" cy="5590032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體育音樂類比賽：</a:t>
            </a:r>
          </a:p>
          <a:p>
            <a:pPr marL="914400" lvl="1" indent="-514350">
              <a:lnSpc>
                <a:spcPct val="114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考量非所有運動賽事皆由教育單位承辦，若該運動賽事屬「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臺北市教育局體育獎勵金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亞奧比賽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的項目，亦可列入計算，惟分數仍需經過審議委員會認定。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514350">
              <a:lnSpc>
                <a:spcPct val="114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分區運動會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採「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士林區</a:t>
            </a:r>
            <a:r>
              <a:rPr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或其他區</a:t>
            </a:r>
            <a:r>
              <a:rPr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」計分，</a:t>
            </a: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市小運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採「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臺北市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」計分，</a:t>
            </a: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全小運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為「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全國性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」計分。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514350">
              <a:lnSpc>
                <a:spcPct val="114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臺北市音樂比賽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採「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臺北市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」計分，</a:t>
            </a: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全國音樂比賽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採「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全國性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」計分。</a:t>
            </a:r>
          </a:p>
        </p:txBody>
      </p:sp>
    </p:spTree>
    <p:extLst>
      <p:ext uri="{BB962C8B-B14F-4D97-AF65-F5344CB8AC3E}">
        <p14:creationId xmlns:p14="http://schemas.microsoft.com/office/powerpoint/2010/main" val="627647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B6594001-E53C-46D7-83A9-759DEF78BB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3852" y="186872"/>
            <a:ext cx="9482147" cy="648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391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6634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補充：積分表填寫說明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2757" y="1441904"/>
            <a:ext cx="9575356" cy="5590032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「寫字比賽」一律列入「語文創作類」採計。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臺北市美術創作展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」不列入計分，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季展得名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者採計臺北市第一名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分。</a:t>
            </a:r>
          </a:p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天母水道祭祈福卡比賽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」只採計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校內核發之獎狀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，草山生態文史聯盟、區公所或教育局核發獎狀不予計分，避免同一件作品重複計分。</a:t>
            </a:r>
          </a:p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同件作品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如美術、書法、手工書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作品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參加各階段競賽，</a:t>
            </a: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擇一最優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分數採計。</a:t>
            </a: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非同件作品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如運動、現場藝文競賽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賽事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參加任一階段獲獎，</a:t>
            </a: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皆採計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867064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6634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補充：積分表填寫說明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3360" y="1747234"/>
            <a:ext cx="10256520" cy="4763294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勵志類獎狀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」須經教育主管機關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（教育部或教育局）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審查會通過後頒發之獎狀始得採計積分。</a:t>
            </a:r>
            <a:r>
              <a:rPr lang="en-US" altLang="zh-TW" sz="30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Ex.</a:t>
            </a:r>
            <a:r>
              <a:rPr lang="zh-TW" altLang="en-US" sz="30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模範生、孝親楷模、禮儀楷模、才藝甄選</a:t>
            </a:r>
            <a:r>
              <a:rPr lang="en-US" altLang="zh-TW" sz="30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...</a:t>
            </a:r>
            <a:r>
              <a:rPr lang="zh-TW" altLang="en-US" sz="30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等，列為優良事蹟不納入計分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若遇獎項獎別名稱與本辦法不一致之比賽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如本土語學藝競賽取前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名後才是優等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，採</a:t>
            </a:r>
            <a:r>
              <a:rPr lang="zh-TW" altLang="en-US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轉換後等第計分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。如：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1.2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名列特優，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3.4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名列優等，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5.6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名列佳作，「優等」列為入選。</a:t>
            </a:r>
          </a:p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轉入生於他校領取之校內獎項不予採計。</a:t>
            </a:r>
          </a:p>
        </p:txBody>
      </p:sp>
    </p:spTree>
    <p:extLst>
      <p:ext uri="{BB962C8B-B14F-4D97-AF65-F5344CB8AC3E}">
        <p14:creationId xmlns:p14="http://schemas.microsoft.com/office/powerpoint/2010/main" val="26823693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13AEF014-8AD2-4E73-8CE8-BA40919527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3664" y="176658"/>
            <a:ext cx="8467344" cy="6537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6161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6634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複審時間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4684" y="1565370"/>
            <a:ext cx="9270556" cy="459768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承辦單位：教務處。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收件時間：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115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)16:00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前，導師送交教務處註冊組彙整。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複審時間：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115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27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)12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點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分。</a:t>
            </a:r>
          </a:p>
        </p:txBody>
      </p:sp>
    </p:spTree>
    <p:extLst>
      <p:ext uri="{BB962C8B-B14F-4D97-AF65-F5344CB8AC3E}">
        <p14:creationId xmlns:p14="http://schemas.microsoft.com/office/powerpoint/2010/main" val="39858482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6634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複審細則</a:t>
            </a:r>
            <a:r>
              <a:rPr lang="en-US" altLang="zh-TW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5820" y="1818354"/>
            <a:ext cx="9808020" cy="5590032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複審評審委員：基於利益迴避原則，下述人員凡與受評選學生有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五親等以內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關係者，一律不可列名為審查委員。</a:t>
            </a:r>
            <a:endParaRPr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校長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四處室主任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家長會長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一至五年級家長代表和學年代表各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名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六年級專任科任老師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90493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8666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複審細則</a:t>
            </a:r>
            <a:r>
              <a:rPr lang="en-US" altLang="zh-TW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2316" y="1483360"/>
            <a:ext cx="10065956" cy="6281928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申請積分表基於公平公正原則，教務處於複審時應將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申請人姓名改由代號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表示。</a:t>
            </a:r>
          </a:p>
          <a:p>
            <a:pPr>
              <a:lnSpc>
                <a:spcPct val="125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所有申請文件於複審會議中公開審核，得印製附件二積分表供委員參核。</a:t>
            </a:r>
          </a:p>
          <a:p>
            <a:pPr>
              <a:lnSpc>
                <a:spcPct val="125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所有評審委員逐一審理每件申請積分及證件，級任老師必要時須列席說明。</a:t>
            </a:r>
          </a:p>
          <a:p>
            <a:pPr>
              <a:lnSpc>
                <a:spcPct val="125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評審委員參考申請者積分高低、在校綜合表現，進行排序。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同分者以特殊優良事蹟表現作為參考依據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1596939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D68189-5266-4884-973F-83DD4ACC5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8489" y="-1763362"/>
            <a:ext cx="9303512" cy="2698868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～感謝聆聽～ 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記得要在時程內送件哦！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DEC7D8C-ABD7-4466-816F-BF5B8A4FDF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7031" y="1139397"/>
            <a:ext cx="10325609" cy="1126283"/>
          </a:xfrm>
        </p:spPr>
        <p:txBody>
          <a:bodyPr>
            <a:normAutofit/>
          </a:bodyPr>
          <a:lstStyle/>
          <a:p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詳細辦法和附件都可以在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三玉首頁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升學專區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】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下載參閱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</a:t>
            </a:r>
          </a:p>
        </p:txBody>
      </p:sp>
      <p:sp>
        <p:nvSpPr>
          <p:cNvPr id="5" name="箭號: 向下 4">
            <a:extLst>
              <a:ext uri="{FF2B5EF4-FFF2-40B4-BE49-F238E27FC236}">
                <a16:creationId xmlns:a16="http://schemas.microsoft.com/office/drawing/2014/main" id="{1C3040ED-9DCF-4CE4-B149-D29F35F358F9}"/>
              </a:ext>
            </a:extLst>
          </p:cNvPr>
          <p:cNvSpPr/>
          <p:nvPr/>
        </p:nvSpPr>
        <p:spPr>
          <a:xfrm>
            <a:off x="3647440" y="1666240"/>
            <a:ext cx="314960" cy="2844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箭號: 向下 5">
            <a:extLst>
              <a:ext uri="{FF2B5EF4-FFF2-40B4-BE49-F238E27FC236}">
                <a16:creationId xmlns:a16="http://schemas.microsoft.com/office/drawing/2014/main" id="{6DBB247B-5C50-478C-8B65-4271982C3EE1}"/>
              </a:ext>
            </a:extLst>
          </p:cNvPr>
          <p:cNvSpPr/>
          <p:nvPr/>
        </p:nvSpPr>
        <p:spPr>
          <a:xfrm>
            <a:off x="6360160" y="1666240"/>
            <a:ext cx="314960" cy="2844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箭號: 向下 6">
            <a:extLst>
              <a:ext uri="{FF2B5EF4-FFF2-40B4-BE49-F238E27FC236}">
                <a16:creationId xmlns:a16="http://schemas.microsoft.com/office/drawing/2014/main" id="{0BACDE52-C5B6-4FD6-A6D6-F3E25EA77073}"/>
              </a:ext>
            </a:extLst>
          </p:cNvPr>
          <p:cNvSpPr/>
          <p:nvPr/>
        </p:nvSpPr>
        <p:spPr>
          <a:xfrm>
            <a:off x="9072880" y="1666240"/>
            <a:ext cx="314960" cy="2844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2" name="圖片 11">
            <a:extLst>
              <a:ext uri="{FF2B5EF4-FFF2-40B4-BE49-F238E27FC236}">
                <a16:creationId xmlns:a16="http://schemas.microsoft.com/office/drawing/2014/main" id="{BC94C10C-F67E-4E04-ACB8-BB20B6AD46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518" y="1950720"/>
            <a:ext cx="11069053" cy="4811027"/>
          </a:xfrm>
          <a:prstGeom prst="rect">
            <a:avLst/>
          </a:prstGeom>
        </p:spPr>
      </p:pic>
      <p:sp>
        <p:nvSpPr>
          <p:cNvPr id="13" name="橢圓 12">
            <a:extLst>
              <a:ext uri="{FF2B5EF4-FFF2-40B4-BE49-F238E27FC236}">
                <a16:creationId xmlns:a16="http://schemas.microsoft.com/office/drawing/2014/main" id="{85AADFBD-3245-49CC-829C-30C860AD3C10}"/>
              </a:ext>
            </a:extLst>
          </p:cNvPr>
          <p:cNvSpPr/>
          <p:nvPr/>
        </p:nvSpPr>
        <p:spPr>
          <a:xfrm>
            <a:off x="9805737" y="6292516"/>
            <a:ext cx="1528010" cy="46923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橢圓 13">
            <a:extLst>
              <a:ext uri="{FF2B5EF4-FFF2-40B4-BE49-F238E27FC236}">
                <a16:creationId xmlns:a16="http://schemas.microsoft.com/office/drawing/2014/main" id="{E6D42612-A8F1-4502-BB22-88B637EF6154}"/>
              </a:ext>
            </a:extLst>
          </p:cNvPr>
          <p:cNvSpPr/>
          <p:nvPr/>
        </p:nvSpPr>
        <p:spPr>
          <a:xfrm>
            <a:off x="561473" y="1746828"/>
            <a:ext cx="1568116" cy="518851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1821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357" y="10058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zh-TW" sz="5000" b="1" kern="1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受獎學生資格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4852" y="1085088"/>
            <a:ext cx="9974644" cy="559003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第一類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成績優良市長獎：依成績考查辦法產生之各畢業班第一名，</a:t>
            </a:r>
            <a:r>
              <a:rPr lang="en-US" altLang="zh-TW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學年度計</a:t>
            </a:r>
            <a:r>
              <a:rPr lang="en-US" altLang="zh-TW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名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第二類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傑出市長獎：經畢業生傑出市長獎審查委員會議評選通過，名額為</a:t>
            </a:r>
            <a:r>
              <a:rPr lang="zh-TW" altLang="en-US" sz="30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畢業班級總數的三分之一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，並採無條件進位計算。</a:t>
            </a:r>
            <a:r>
              <a:rPr lang="en-US" altLang="zh-TW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學年度計</a:t>
            </a:r>
            <a:r>
              <a:rPr lang="en-US" altLang="zh-TW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名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傑出市長獎與成績優良市長獎只能</a:t>
            </a:r>
            <a:r>
              <a:rPr lang="zh-TW" altLang="en-US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擇一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領取，故依審查委員會議評選錄取之申請者，若已獲班級成績優良第一名市長獎，則傑出市長獎由備取第一位依序遞補之。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1408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357" y="10058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第二類傑出市長獎申請</a:t>
            </a:r>
            <a:r>
              <a:rPr lang="zh-TW" altLang="zh-TW" sz="5000" b="1" kern="1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資格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3452" y="1267968"/>
            <a:ext cx="9270556" cy="55900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受推薦學生之品格和日常生活表現，列為基本條件，若在校內曾發生過重大違規事項，有具體事證者，得取消其受審資格。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傑出市長獎之申請，含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語文創作類、科學類、體育類、藝文類</a:t>
            </a:r>
            <a:r>
              <a:rPr lang="en-US" altLang="zh-TW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美術音樂競賽</a:t>
            </a:r>
            <a:r>
              <a:rPr lang="en-US" altLang="zh-TW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和勵志類五類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，每一類別皆可</a:t>
            </a:r>
            <a:r>
              <a:rPr lang="zh-TW" altLang="en-US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擇最優之三項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獎項計分，分五類採計，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合併計分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388645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D68189-5266-4884-973F-83DD4ACC5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6968" y="583470"/>
            <a:ext cx="10829543" cy="3177181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第二類傑出市長獎審查流程</a:t>
            </a:r>
          </a:p>
        </p:txBody>
      </p:sp>
    </p:spTree>
    <p:extLst>
      <p:ext uri="{BB962C8B-B14F-4D97-AF65-F5344CB8AC3E}">
        <p14:creationId xmlns:p14="http://schemas.microsoft.com/office/powerpoint/2010/main" val="1154984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6634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初審時間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4620" y="2246376"/>
            <a:ext cx="9270556" cy="286439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受理單位：六年級各班導師。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收件時間：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115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24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)~5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) 16:00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前。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評審委員：六年級各班導師。</a:t>
            </a:r>
            <a:endParaRPr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0741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8666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初審細則</a:t>
            </a:r>
            <a:r>
              <a:rPr lang="en-US" altLang="zh-TW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2476" y="1838960"/>
            <a:ext cx="10065956" cy="4442968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班級內每位學生皆可申請（可至三玉國小首頁下載相關申請檔案，共四個）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ct val="125000"/>
              </a:lnSpc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附件一：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學年度三玉國小傑出市長獎審查比賽項目評分原則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ct val="125000"/>
              </a:lnSpc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附件二：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學年度三玉國小畢業生傑出市長獎積分表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ct val="125000"/>
              </a:lnSpc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附件三：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學年度三玉國小畢業生傑出市長獎特殊優良事蹟表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ct val="125000"/>
              </a:lnSpc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附件四：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學年度三玉國小各項競賽成績證明</a:t>
            </a:r>
          </a:p>
        </p:txBody>
      </p:sp>
    </p:spTree>
    <p:extLst>
      <p:ext uri="{BB962C8B-B14F-4D97-AF65-F5344CB8AC3E}">
        <p14:creationId xmlns:p14="http://schemas.microsoft.com/office/powerpoint/2010/main" val="2011662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50698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初審細則</a:t>
            </a:r>
            <a:r>
              <a:rPr lang="en-US" altLang="zh-TW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7148" y="1524000"/>
            <a:ext cx="9312212" cy="58521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級任導師依據「本校傑出市長獎審查比賽項目評分原則」審核分數後，於紙本申請表簽名。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未依教務處規定格式、任意更改教務處規定檔案格式、證明文件未依序排列並編號之申請件，一律於初審階段便不受理。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證明文件補交期限為</a:t>
            </a:r>
            <a:r>
              <a:rPr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115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)16:00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，逾期不受理。</a:t>
            </a:r>
          </a:p>
        </p:txBody>
      </p:sp>
    </p:spTree>
    <p:extLst>
      <p:ext uri="{BB962C8B-B14F-4D97-AF65-F5344CB8AC3E}">
        <p14:creationId xmlns:p14="http://schemas.microsoft.com/office/powerpoint/2010/main" val="1816823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50698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初審細則</a:t>
            </a:r>
            <a:r>
              <a:rPr lang="en-US" altLang="zh-TW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532" y="1310068"/>
            <a:ext cx="9805988" cy="554793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填妥申請積分表並檢附相關證明文件正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影本（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證明文件應交正本由導師核對後發還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），交由級任導師審核，若無法檢附證明文件，填寫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附件四各項競賽成績證明單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交相關教師簽章。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繳交方式：將以下資料放置於</a:t>
            </a:r>
            <a:r>
              <a:rPr lang="zh-TW" alt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信封袋內</a:t>
            </a: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繳交給各班導師。</a:t>
            </a:r>
            <a:endParaRPr lang="en-US" altLang="zh-TW" sz="2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71550" lvl="1" indent="-514350">
              <a:lnSpc>
                <a:spcPct val="11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申請積分表紙本</a:t>
            </a:r>
            <a:endParaRPr lang="en-US" altLang="zh-TW" sz="2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71550" lvl="1" indent="-514350">
              <a:lnSpc>
                <a:spcPct val="11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相關證明文件正</a:t>
            </a:r>
            <a:r>
              <a:rPr lang="en-US" altLang="zh-TW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影本</a:t>
            </a:r>
            <a:r>
              <a:rPr lang="en-US" altLang="zh-TW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若證明文件為獎牌或獎盃無法影印者需拍照檢附照片證明）</a:t>
            </a:r>
            <a:endParaRPr lang="en-US" altLang="zh-TW" sz="2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71550" lvl="1" indent="-514350">
              <a:lnSpc>
                <a:spcPct val="11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電子檔</a:t>
            </a:r>
            <a:r>
              <a:rPr lang="en-US" altLang="zh-TW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上述兩項掃描檔存於隨身碟</a:t>
            </a:r>
            <a:r>
              <a:rPr lang="en-US" altLang="zh-TW" sz="2600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證明文件</a:t>
            </a: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掃描順序請依照積分表排列</a:t>
            </a:r>
            <a:r>
              <a:rPr lang="en-US" altLang="zh-TW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10270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6634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補充：積分表填寫說明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1260" y="1747234"/>
            <a:ext cx="9270556" cy="4644422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每一項比賽需提出證明文件，例如獎狀、獎牌及書面記錄。</a:t>
            </a:r>
          </a:p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此評分原則以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主管教育行政機關主辦</a:t>
            </a:r>
            <a:r>
              <a:rPr lang="en-US" altLang="zh-TW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教育局或教育部</a:t>
            </a:r>
            <a:r>
              <a:rPr lang="en-US" altLang="zh-TW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之比賽為主，除投稿作品被刊登給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分以外，其餘皆列為特殊優良事蹟。</a:t>
            </a:r>
          </a:p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參加比賽獎狀頒發之單位須為教育主管機關（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教育部或教育局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）才可採計積分。</a:t>
            </a:r>
          </a:p>
        </p:txBody>
      </p:sp>
    </p:spTree>
    <p:extLst>
      <p:ext uri="{BB962C8B-B14F-4D97-AF65-F5344CB8AC3E}">
        <p14:creationId xmlns:p14="http://schemas.microsoft.com/office/powerpoint/2010/main" val="4015747786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2160</TotalTime>
  <Words>1245</Words>
  <Application>Microsoft Office PowerPoint</Application>
  <PresentationFormat>寬螢幕</PresentationFormat>
  <Paragraphs>66</Paragraphs>
  <Slides>18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5" baseType="lpstr">
      <vt:lpstr>標楷體</vt:lpstr>
      <vt:lpstr>Arial</vt:lpstr>
      <vt:lpstr>Century Gothic</vt:lpstr>
      <vt:lpstr>Times New Roman</vt:lpstr>
      <vt:lpstr>Wingdings</vt:lpstr>
      <vt:lpstr>Wingdings 3</vt:lpstr>
      <vt:lpstr>絲縷</vt:lpstr>
      <vt:lpstr>臺北市士林區三玉國小 114學年度畢業生市長獎申請說明會</vt:lpstr>
      <vt:lpstr>受獎學生資格</vt:lpstr>
      <vt:lpstr>第二類傑出市長獎申請資格</vt:lpstr>
      <vt:lpstr>第二類傑出市長獎審查流程</vt:lpstr>
      <vt:lpstr>初審時間</vt:lpstr>
      <vt:lpstr>初審細則1</vt:lpstr>
      <vt:lpstr>初審細則2</vt:lpstr>
      <vt:lpstr>初審細則3</vt:lpstr>
      <vt:lpstr>補充：積分表填寫說明</vt:lpstr>
      <vt:lpstr>補充：積分表填寫說明</vt:lpstr>
      <vt:lpstr>PowerPoint 簡報</vt:lpstr>
      <vt:lpstr>補充：積分表填寫說明</vt:lpstr>
      <vt:lpstr>補充：積分表填寫說明</vt:lpstr>
      <vt:lpstr>PowerPoint 簡報</vt:lpstr>
      <vt:lpstr>複審時間</vt:lpstr>
      <vt:lpstr>複審細則1</vt:lpstr>
      <vt:lpstr>複審細則2</vt:lpstr>
      <vt:lpstr>～感謝聆聽～ 記得要在時程內送件哦！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臺北市士林區三玉國小 111學年度畢業生市長獎申請說明會</dc:title>
  <dc:creator>A22834_孫郁雯</dc:creator>
  <cp:lastModifiedBy>A22729_彭蘭欣</cp:lastModifiedBy>
  <cp:revision>38</cp:revision>
  <cp:lastPrinted>2025-02-18T00:48:13Z</cp:lastPrinted>
  <dcterms:created xsi:type="dcterms:W3CDTF">2023-03-03T02:52:12Z</dcterms:created>
  <dcterms:modified xsi:type="dcterms:W3CDTF">2026-03-09T05:18:28Z</dcterms:modified>
</cp:coreProperties>
</file>