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292" r:id="rId3"/>
    <p:sldId id="258" r:id="rId4"/>
    <p:sldId id="275" r:id="rId5"/>
    <p:sldId id="272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315" r:id="rId17"/>
    <p:sldId id="300" r:id="rId18"/>
    <p:sldId id="293" r:id="rId19"/>
    <p:sldId id="291" r:id="rId20"/>
    <p:sldId id="294" r:id="rId21"/>
    <p:sldId id="317" r:id="rId22"/>
    <p:sldId id="319" r:id="rId23"/>
  </p:sldIdLst>
  <p:sldSz cx="18288000" cy="10287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038C99F-D299-4056-8BA1-AB9BCA74ACA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4631" tIns="47320" rIns="94631" bIns="473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96BFD6-0251-4652-A70B-6ED1E9756B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1293" y="0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4631" tIns="47320" rIns="94631" bIns="473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6269CB9A-730B-4477-9AE2-58108B24344D}" type="datetime1">
              <a:rPr lang="en-US"/>
              <a:pPr lvl="0"/>
              <a:t>2025/3/26</a:t>
            </a:fld>
            <a:endParaRPr 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B14679B3-9D43-4413-BE75-DE9A0F17B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9" y="1279529"/>
            <a:ext cx="6140452" cy="345440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A11BB3D3-8260-4F41-8C2C-55744A1C2C3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9931" y="4925406"/>
            <a:ext cx="5679438" cy="4029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4631" tIns="47320" rIns="94631" bIns="473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75E790-C693-4823-9867-159153F44C7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1105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982DFE-2688-43EE-8261-5198D41317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C15CA050-EED1-4B4A-B2AE-D485145EF1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D48E05F-9970-4C90-B009-A3A3767F2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6C771C9-D8DD-4168-B82C-56D6F1A556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E99769-B78E-4B5F-8E60-960C21295F65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31F1C5-9BCC-4F5B-A153-217CC66035A4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4A795D3-5EB5-4B7F-B6F9-DB3EC11B6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ECD483B-10D2-4896-8928-6DB101003D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9DFDC9-65C3-4363-9732-01D4856C675D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DF2183-84B5-47C3-BA4C-A6BA40DA04B9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3D9098F-0DD8-4CA6-9BC7-0F6239982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7F3BA21-30E7-404A-851A-8617DB2301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BB8067-BCEC-4BF2-A0B0-311D627D4385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98B526-C478-47B0-8072-E323C047052D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0B1F8E7-0F7E-434D-B1B7-C840C02A1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759B12A-FC9C-469C-A127-A926ED2AC1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639E35-A614-4EA8-BCED-CAB8952B6B2B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1A010B-31FE-4C77-8F8D-A61AE36B3241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1C6D5BD-6B42-42C8-BC13-B8F99817C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BF554D0-72CE-427A-BAA6-58A5615E53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08EEBA-4AE4-4159-A743-E5F79C90E040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F8D8CF-04C5-407D-9584-23E6709D5C98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897FF21-9765-4B7B-BEC8-AC73C8228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D9D9C41-07B3-46D9-BF1D-B299FFFF3F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DFDAF7-CEA7-4CAB-8998-541CF1F9DF6E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9B290C-0A2F-4970-8533-E75F17F4E2F5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BC76A34-E0B3-4728-953D-D5A094CA3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38325FA-6BA0-4FD3-B017-DE2795C44A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51D35D-FCF8-42BD-9685-0943BA8587B4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11BAD3-DFA5-49D9-966A-6E18A789E1BA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B2713E0-DEBC-4A64-9488-3A116BE8B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7F7F931-5696-4671-954D-01D5F08D7B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1DEC3B-8568-47C9-97EF-4DAF6D216096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0987E9-377A-453A-AB0A-D75D5C0BE2E9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925BFBC-61D2-4748-BFED-EF9D56FB3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87D4FBB-06E9-443E-AD96-ED5AF15121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78676E-38A3-4DCE-A2AC-1422E4A2176B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9A34A2-EA68-445D-BAE0-ED21311557D5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63F3F76-D38F-4485-987A-2A079F7D9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0541C08-A624-4030-8879-C81BC69249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9FDAEE-262E-4A32-B154-DE7218748555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717B06-A846-4233-9EB4-2E50D1EA244A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6463674-9E9E-4502-9A22-9CBB2F6D9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C1AFBB2-8B66-4A7C-9F17-A9506A7BB5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14F198-B15C-4FF4-B2C0-428AF0D016B9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EBA3F4-5BB2-425C-BD48-AD65B868FD4B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EE7A030-893B-4A8A-A39B-17A4B2033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869D4C8-461A-42FA-853B-581A43258A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F72070-BDEC-49A2-A55B-3A9F6D06F757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70597F-815C-4767-A04A-D1D6103CD8B1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6458919-2E08-4C5B-8448-EC6F8B533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8EA4759-D9A5-4233-98BF-69009661CC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26906F-A52A-4B14-9BC2-0F2369BAFD70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4C6553-4847-4C1E-A8BA-F10171006812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B3581E6-C75C-4DE2-81C7-85D5AF4D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B59D7F4-24E1-4C40-B177-D53324504D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E36215-DF50-46AF-9C33-4BFD613332D2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76BBAA-A88E-4D94-9242-0670A0052ABE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89481C1-D46B-4A33-869F-9DD376CDB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9E4DD55-3535-4576-A262-D88D26A5CB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4EFD36-CFDC-4E08-B487-C453270F9C36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A35E85-2684-47ED-BCAC-033315E2621A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9EA65CB-0D99-4D1A-8897-3B5A09FD3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A6E81F8-7736-450E-A06D-BC56649150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03BE4F-FC6A-4A59-883D-510B40538ED6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C9429C-57C5-4C5F-BD3A-64F5B51FB990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30B24EC-8082-4583-B976-0638941FD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1A0ECB2-71BD-4091-902D-2C060998D0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5C80D7-B34E-4484-A5FA-856899C7C0D4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C95530-387B-42DA-9FE1-3A60EAF6332A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9E34DCD-6108-41B5-B0A8-AFBD8269A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5ECD31B-1C67-452A-8C2F-078F3F152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D1A728-63EA-483D-A450-7D5930FD3C74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1037BC-C013-45EF-A16D-FDFC8974131E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7C03C19-AE94-4B3E-9118-EF898E471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FB02C57-4B26-4801-A090-4F9D6FE66E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685651-A375-4279-960E-695772D31085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5405F-D362-4696-850C-B0D01AD4DE8B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E47F23A-5384-4ACF-AF42-F72E9E6B7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5502C07-9142-4B96-A4B2-939C638721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25F825-EF1B-41CE-870E-48827B58A7AE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1266BD-E653-43E4-9E86-C449C9B6AD46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72DBB22-2076-452A-A009-A651F28F7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3DCD9C1-6219-47CA-9483-BB5F5B5BBA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4A87D0-EC59-40C1-BA6E-03E5BD684306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9B0A35-E8DF-40FD-8450-A91A79C5EB07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602993A-6098-4952-B458-B0CB598EC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B82EFAE-6531-4484-8E48-8F8ACC5429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FA3033-2851-43F1-810E-3D81529B5969}"/>
              </a:ext>
            </a:extLst>
          </p:cNvPr>
          <p:cNvSpPr txBox="1"/>
          <p:nvPr/>
        </p:nvSpPr>
        <p:spPr>
          <a:xfrm>
            <a:off x="4021293" y="9721105"/>
            <a:ext cx="3076361" cy="5135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20" rIns="94631" bIns="473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F6AAFD-58C8-4E84-B6F8-46DD79044EC2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8C9F-7916-43ED-B7D1-2002FBC3165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A15B-E321-4DA0-A2E0-303215B910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D444-C759-4276-B36D-4D5EF96218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FF3E9-1BBD-477E-B0FE-6B41A4772422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DE5A-E071-47BF-A4D8-FFB985E73C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457A3-6300-4FAD-88D8-EBFE0E4B20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8EC5B-A3FF-47D9-A4EC-57631742C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BCAF-C8BD-4FBB-8F07-4ABD8062AE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280BE-AA93-44EA-86FF-D8A6C7C2CF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0E7DA-DD96-49F3-9726-8884A8FD14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CE639B-FD91-4D46-9406-3849F233EB47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731D8-2612-4842-846B-3858C5B575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60DD6-E085-4E34-9FE6-D9AF4D906F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26A465-B5B2-4215-8C78-210448DF33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FC98B-B40F-4668-8599-7AD6146ED38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CE515-321A-4147-9D13-D7BE1F9D2C5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4B20-2BFA-4B1D-9135-0995DC910E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A23F9-229D-48DA-A04F-C7E01DB5EA39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D407-0A13-4990-AF5F-F1105DA352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6BEB-3C8E-4640-88A9-2556D29B1C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29A40-5637-4885-8022-3DA70BB003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2B7B-CD50-415C-8134-2CC950E98E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FED11-5AF2-4D65-8ADD-37524C319C2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A9B7-B871-4EA6-B3D1-1C511BD124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B18990-8FA8-4E61-8B79-AC7AA3FFACC8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C8D73-CDCF-46C7-B627-1EF57D1089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24A7B-8FF6-47D7-B7FE-0804FCDF40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E3193-E245-4050-8712-8C3C83ED63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95C3-4891-4807-88E8-62AC94D121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FEDBF-4012-4C96-919C-4FE819473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9830-1574-47CA-8238-DC47311073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B83CBF-34B4-467B-AFF0-F36A824D63B8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295B5-8B21-4D9D-90B9-5C531E8F3F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E131-2DA8-4E72-84D1-ADC664F65A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968B20-31A1-4E00-8021-0FD0FE8F6E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C7-AE96-4CFF-824C-A75A71E7FE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8B0FC-A499-48D0-BB3F-304D7A6693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3DACC-B747-47E4-9DD0-6333CD8BF4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700D7-6828-4A36-BDBE-2CA8218609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33FAA3-B701-446A-8C1B-277C8F4505A6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BA2C2-71AA-46CF-9B94-FDE2AB98F4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20548-57AA-497F-88F9-820A938FFA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81024F-B572-485E-8841-57A3E77636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8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1BCB-AEAD-4BAF-93F0-7CD960CDCB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58D9-E4F3-441C-9CF1-8E114DB196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2EF37-0DE9-467A-A348-7B62C7A99F5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DD166-28E6-42E7-9C46-6AD0423A237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107DD-8F18-4C44-8FE1-7CEBB01FF3C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91549-BD18-4152-BA2B-9F4E064EB4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DAC332-3982-4974-B3CD-6DF7356C0745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74D9A-8BBD-4842-9AB6-2A08F3D300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0ACCF-3123-45EB-94D0-AA060160D1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F5AA93-DFFE-4DB6-AB01-05A8A809CD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CA6-0687-461A-986A-CB20F9322F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481CA-8FAC-4CF9-AEF1-1D35A70F59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AB1258-BBBE-4E00-B583-5A38BE54A764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1727F-D634-4BF5-AE24-1E25CA30B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505A5-41CA-46D9-B3F5-42AE8A5D8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FED7EB-106C-4FFF-A425-DB217BA30C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B818B-0971-4405-B8C9-186F94B3AB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42F85D-B0F5-4D44-97D0-D06CF7BAA862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AAEC9-0677-45AD-B1A1-A9C77B13EE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19A11-5723-4AC0-B12F-0A12821EE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2C4937-270E-4692-BDD4-287A93F9F7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73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8FAD-F8AA-44C7-B0AE-830DF7E1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553A-97C0-41F1-B1AB-DB4891CD19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CE4BE-57F4-44E6-A41C-6A43EA634F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0993-E0ED-4C70-94FF-487EE7DEEB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9A9F22-7ED1-4B59-A162-731C89379EEC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E44BD-03A3-4DAB-B990-5928AF4D85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49564-A29D-4025-8F2E-4DD503C5D2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DB0F5B-8315-45D4-A703-82EA9B2C81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42E4-91B5-455D-AFBA-81003BEB98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7C3E7-3622-488A-9CD4-B019986F8BC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92729-FC1B-4BCD-8249-5D6A1E197DC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83124-F796-4C96-ADEA-B73FE0BE12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D720D-98D4-4A58-BB43-B984E80C453F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72012-AD2E-476F-873F-1486C5BCB3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77CF4-3087-4B25-B56B-DE0638FFFC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3B0EC-8427-4619-9220-2B38F1C91F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79AAB-3AA2-4863-BBE5-3CC2BB9512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57FCE-F3CF-4630-8971-166EC85DF9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1288-6043-47D8-BCF1-B0FCEA2982C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361CA20-44B1-4D45-B8C7-CD0C4D4668DC}" type="datetime1">
              <a:rPr lang="en-US"/>
              <a:pPr lvl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3E4A-6295-4436-83FC-38BD12AB62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40019-FB58-4D34-AC89-C435C9D5757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E0D49FF-F41F-4835-8034-D3C6B1509719}" type="slidenum">
              <a:t>‹#›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1C221C4-4988-4363-8B40-976D4BAAD2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" y="0"/>
            <a:ext cx="18282586" cy="1028700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14.svg"/><Relationship Id="rId3" Type="http://schemas.openxmlformats.org/officeDocument/2006/relationships/image" Target="../media/image20.jpeg"/><Relationship Id="rId21" Type="http://schemas.openxmlformats.org/officeDocument/2006/relationships/image" Target="../media/image18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A9DB5291-4B26-4A23-8524-47B63C731DF3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58DBBA5B-42DD-45EF-9216-6456B44C4797}"/>
              </a:ext>
            </a:extLst>
          </p:cNvPr>
          <p:cNvSpPr/>
          <p:nvPr/>
        </p:nvSpPr>
        <p:spPr>
          <a:xfrm rot="2827994">
            <a:off x="14008253" y="8045765"/>
            <a:ext cx="1108079" cy="1092918"/>
          </a:xfrm>
          <a:custGeom>
            <a:avLst/>
            <a:gdLst>
              <a:gd name="f0" fmla="val w"/>
              <a:gd name="f1" fmla="val h"/>
              <a:gd name="f2" fmla="val 0"/>
              <a:gd name="f3" fmla="val 1108076"/>
              <a:gd name="f4" fmla="val 1092922"/>
              <a:gd name="f5" fmla="val 1092923"/>
              <a:gd name="f6" fmla="*/ f0 1 1108076"/>
              <a:gd name="f7" fmla="*/ f1 1 1092922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108076"/>
              <a:gd name="f14" fmla="*/ f11 1 1092922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108076" h="1092922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26DA8857-B863-4966-AF47-899BF04B6213}"/>
              </a:ext>
            </a:extLst>
          </p:cNvPr>
          <p:cNvSpPr/>
          <p:nvPr/>
        </p:nvSpPr>
        <p:spPr>
          <a:xfrm rot="726052">
            <a:off x="4470812" y="981344"/>
            <a:ext cx="1192834" cy="1176521"/>
          </a:xfrm>
          <a:custGeom>
            <a:avLst/>
            <a:gdLst>
              <a:gd name="f0" fmla="val w"/>
              <a:gd name="f1" fmla="val h"/>
              <a:gd name="f2" fmla="val 0"/>
              <a:gd name="f3" fmla="val 1192835"/>
              <a:gd name="f4" fmla="val 1176523"/>
              <a:gd name="f5" fmla="*/ f0 1 1192835"/>
              <a:gd name="f6" fmla="*/ f1 1 1176523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192835"/>
              <a:gd name="f13" fmla="*/ f10 1 1176523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192835" h="117652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D7C08453-746A-42C5-A496-0DE870FD57FA}"/>
              </a:ext>
            </a:extLst>
          </p:cNvPr>
          <p:cNvSpPr/>
          <p:nvPr/>
        </p:nvSpPr>
        <p:spPr>
          <a:xfrm rot="714914">
            <a:off x="12149156" y="392004"/>
            <a:ext cx="1317312" cy="1317312"/>
          </a:xfrm>
          <a:custGeom>
            <a:avLst/>
            <a:gdLst>
              <a:gd name="f0" fmla="val w"/>
              <a:gd name="f1" fmla="val h"/>
              <a:gd name="f2" fmla="val 0"/>
              <a:gd name="f3" fmla="val 1317310"/>
              <a:gd name="f4" fmla="*/ f0 1 1317310"/>
              <a:gd name="f5" fmla="*/ f1 1 1317310"/>
              <a:gd name="f6" fmla="val f2"/>
              <a:gd name="f7" fmla="val f3"/>
              <a:gd name="f8" fmla="+- f7 0 f6"/>
              <a:gd name="f9" fmla="*/ f8 1 131731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317310" h="131731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" name="Freeform 28">
            <a:extLst>
              <a:ext uri="{FF2B5EF4-FFF2-40B4-BE49-F238E27FC236}">
                <a16:creationId xmlns:a16="http://schemas.microsoft.com/office/drawing/2014/main" id="{96D0DA71-03F6-4F97-9B17-B4884468EE17}"/>
              </a:ext>
            </a:extLst>
          </p:cNvPr>
          <p:cNvSpPr/>
          <p:nvPr/>
        </p:nvSpPr>
        <p:spPr>
          <a:xfrm rot="9162283">
            <a:off x="2778944" y="8126291"/>
            <a:ext cx="2363778" cy="2045750"/>
          </a:xfrm>
          <a:custGeom>
            <a:avLst/>
            <a:gdLst>
              <a:gd name="f0" fmla="val w"/>
              <a:gd name="f1" fmla="val h"/>
              <a:gd name="f2" fmla="val 0"/>
              <a:gd name="f3" fmla="val 2363783"/>
              <a:gd name="f4" fmla="val 2045746"/>
              <a:gd name="f5" fmla="*/ f0 1 2363783"/>
              <a:gd name="f6" fmla="*/ f1 1 204574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363783"/>
              <a:gd name="f13" fmla="*/ f10 1 204574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363783" h="20457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" name="Freeform 29">
            <a:extLst>
              <a:ext uri="{FF2B5EF4-FFF2-40B4-BE49-F238E27FC236}">
                <a16:creationId xmlns:a16="http://schemas.microsoft.com/office/drawing/2014/main" id="{5BEAF46F-B93F-46D2-BAB5-2D3187498FF0}"/>
              </a:ext>
            </a:extLst>
          </p:cNvPr>
          <p:cNvSpPr/>
          <p:nvPr/>
        </p:nvSpPr>
        <p:spPr>
          <a:xfrm>
            <a:off x="8558765" y="1310737"/>
            <a:ext cx="1375275" cy="792656"/>
          </a:xfrm>
          <a:custGeom>
            <a:avLst/>
            <a:gdLst>
              <a:gd name="f0" fmla="val w"/>
              <a:gd name="f1" fmla="val h"/>
              <a:gd name="f2" fmla="val 0"/>
              <a:gd name="f3" fmla="val 1375279"/>
              <a:gd name="f4" fmla="val 792661"/>
              <a:gd name="f5" fmla="val 1375278"/>
              <a:gd name="f6" fmla="val 792660"/>
              <a:gd name="f7" fmla="*/ f0 1 1375279"/>
              <a:gd name="f8" fmla="*/ f1 1 792661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1375279"/>
              <a:gd name="f15" fmla="*/ f12 1 792661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375279" h="792661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8" name="群組 34">
            <a:extLst>
              <a:ext uri="{FF2B5EF4-FFF2-40B4-BE49-F238E27FC236}">
                <a16:creationId xmlns:a16="http://schemas.microsoft.com/office/drawing/2014/main" id="{3B2FA624-070A-439A-8C4D-772931B94B1D}"/>
              </a:ext>
            </a:extLst>
          </p:cNvPr>
          <p:cNvGrpSpPr/>
          <p:nvPr/>
        </p:nvGrpSpPr>
        <p:grpSpPr>
          <a:xfrm>
            <a:off x="4801944" y="2282570"/>
            <a:ext cx="8762109" cy="5586142"/>
            <a:chOff x="4801944" y="2282570"/>
            <a:chExt cx="8762109" cy="5586142"/>
          </a:xfrm>
        </p:grpSpPr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3AD28592-D218-46EE-A7B6-0D22A7AFB586}"/>
                </a:ext>
              </a:extLst>
            </p:cNvPr>
            <p:cNvSpPr txBox="1"/>
            <p:nvPr/>
          </p:nvSpPr>
          <p:spPr>
            <a:xfrm>
              <a:off x="4801944" y="2282570"/>
              <a:ext cx="8762109" cy="558614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2100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</a:rPr>
                <a:t>臺北市</a:t>
              </a:r>
              <a:endParaRPr lang="en-US" sz="12100" b="0" i="0" u="none" strike="noStrike" kern="1200" cap="none" spc="0" baseline="0">
                <a:solidFill>
                  <a:srgbClr val="5271FF"/>
                </a:solidFill>
                <a:uFillTx/>
                <a:latin typeface="王漢宗特黑體"/>
                <a:ea typeface="王漢宗特黑體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2100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</a:rPr>
                <a:t>鮮奶週報</a:t>
              </a:r>
              <a:r>
                <a:rPr lang="en-US" sz="12100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</a:rPr>
                <a:t>-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2100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</a:rPr>
                <a:t>生生喝鮮奶</a:t>
              </a:r>
              <a:endParaRPr lang="en-US" sz="6600" b="0" i="0" u="none" strike="noStrike" kern="1200" cap="none" spc="0" baseline="0">
                <a:solidFill>
                  <a:srgbClr val="5271FF"/>
                </a:solidFill>
                <a:uFillTx/>
                <a:latin typeface="王漢宗特黑體"/>
                <a:ea typeface="王漢宗特黑體"/>
                <a:cs typeface="王漢宗特黑體"/>
              </a:endParaRPr>
            </a:p>
          </p:txBody>
        </p:sp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71CA20B2-C576-4204-903C-28D66290B0E6}"/>
                </a:ext>
              </a:extLst>
            </p:cNvPr>
            <p:cNvSpPr txBox="1"/>
            <p:nvPr/>
          </p:nvSpPr>
          <p:spPr>
            <a:xfrm>
              <a:off x="5712183" y="6093845"/>
              <a:ext cx="7327617" cy="6611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56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000" b="0" i="0" u="none" strike="noStrike" kern="1200" cap="none" spc="0" baseline="0">
                <a:solidFill>
                  <a:srgbClr val="3C2E3D"/>
                </a:solidFill>
                <a:uFillTx/>
                <a:latin typeface="王漢宗特黑體"/>
                <a:ea typeface="王漢宗特黑體"/>
                <a:cs typeface="王漢宗特黑體"/>
              </a:endParaRPr>
            </a:p>
          </p:txBody>
        </p:sp>
      </p:grpSp>
      <p:sp>
        <p:nvSpPr>
          <p:cNvPr id="11" name="Freeform 24">
            <a:extLst>
              <a:ext uri="{FF2B5EF4-FFF2-40B4-BE49-F238E27FC236}">
                <a16:creationId xmlns:a16="http://schemas.microsoft.com/office/drawing/2014/main" id="{19E8AB19-261C-43C9-BBA9-A95D30F7316C}"/>
              </a:ext>
            </a:extLst>
          </p:cNvPr>
          <p:cNvSpPr/>
          <p:nvPr/>
        </p:nvSpPr>
        <p:spPr>
          <a:xfrm rot="1661050">
            <a:off x="2069178" y="2725743"/>
            <a:ext cx="744586" cy="734409"/>
          </a:xfrm>
          <a:custGeom>
            <a:avLst/>
            <a:gdLst>
              <a:gd name="f0" fmla="val w"/>
              <a:gd name="f1" fmla="val h"/>
              <a:gd name="f2" fmla="val 0"/>
              <a:gd name="f3" fmla="val 744588"/>
              <a:gd name="f4" fmla="val 734406"/>
              <a:gd name="f5" fmla="*/ f0 1 744588"/>
              <a:gd name="f6" fmla="*/ f1 1 73440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44588"/>
              <a:gd name="f13" fmla="*/ f10 1 73440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44588" h="73440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2B2F1E7E-37C6-409C-83CD-E7EF5E431810}"/>
              </a:ext>
            </a:extLst>
          </p:cNvPr>
          <p:cNvSpPr/>
          <p:nvPr/>
        </p:nvSpPr>
        <p:spPr>
          <a:xfrm rot="2832428">
            <a:off x="15662585" y="2743142"/>
            <a:ext cx="988018" cy="974512"/>
          </a:xfrm>
          <a:custGeom>
            <a:avLst/>
            <a:gdLst>
              <a:gd name="f0" fmla="val w"/>
              <a:gd name="f1" fmla="val h"/>
              <a:gd name="f2" fmla="val 0"/>
              <a:gd name="f3" fmla="val 988020"/>
              <a:gd name="f4" fmla="val 974509"/>
              <a:gd name="f5" fmla="*/ f0 1 988020"/>
              <a:gd name="f6" fmla="*/ f1 1 97450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988020"/>
              <a:gd name="f13" fmla="*/ f10 1 97450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988020" h="97450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3562A46B-CA04-442E-8EF8-3A91A64262C1}"/>
              </a:ext>
            </a:extLst>
          </p:cNvPr>
          <p:cNvSpPr txBox="1"/>
          <p:nvPr/>
        </p:nvSpPr>
        <p:spPr>
          <a:xfrm>
            <a:off x="5480191" y="7841793"/>
            <a:ext cx="7327617" cy="13792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3C2E3D"/>
                </a:solidFill>
                <a:uFillTx/>
                <a:latin typeface="王漢宗特黑體"/>
                <a:ea typeface="王漢宗特黑體"/>
                <a:cs typeface="王漢宗特黑體"/>
              </a:rPr>
              <a:t>政策宣導說明</a:t>
            </a:r>
          </a:p>
          <a:p>
            <a:pPr marL="0" marR="0" lvl="0" indent="0" algn="ctr" defTabSz="914400" rtl="0" fontAlgn="auto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>
              <a:solidFill>
                <a:srgbClr val="3C2E3D"/>
              </a:solidFill>
              <a:uFillTx/>
              <a:latin typeface="王漢宗特黑體"/>
              <a:ea typeface="王漢宗特黑體"/>
              <a:cs typeface="王漢宗特黑體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96BE8DE1-9A20-4C39-8C52-947B8815C81D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119269D8-8BCE-4563-854E-F5E424C53732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5B7B0C40-F2D8-454B-A66D-505C7E94C8F3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重點</a:t>
            </a:r>
            <a:r>
              <a:rPr lang="en-US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QA~</a:t>
            </a: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兌換資格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D50B21C8-94EB-4013-9ADE-5DE297A291CD}"/>
              </a:ext>
            </a:extLst>
          </p:cNvPr>
          <p:cNvSpPr txBox="1"/>
          <p:nvPr/>
        </p:nvSpPr>
        <p:spPr>
          <a:xfrm>
            <a:off x="2170401" y="2818445"/>
            <a:ext cx="13526792" cy="50167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Q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：非學校型態實驗教育（在家自學）的學生也可以領取嗎？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A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：非學校型態實驗教育（在家自學）的學生也有</a:t>
            </a:r>
            <a:r>
              <a:rPr lang="zh-TW" sz="60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「臺北市」數位學生證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，有「臺北市」數位學生證即可領取。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2268FF3C-D764-4480-AAC2-B1D9F5BD45E4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99E1A512-EED9-4D91-998A-C2F2142207CF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2F23FDD9-08F9-4358-ABC2-7BE943C7E00C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重點</a:t>
            </a:r>
            <a:r>
              <a:rPr lang="en-US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QA~</a:t>
            </a: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兌換資格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3552BE14-60B1-408D-AD1B-9D62EB70DAED}"/>
              </a:ext>
            </a:extLst>
          </p:cNvPr>
          <p:cNvSpPr txBox="1"/>
          <p:nvPr/>
        </p:nvSpPr>
        <p:spPr>
          <a:xfrm>
            <a:off x="2170401" y="2818445"/>
            <a:ext cx="14136395" cy="68634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Q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：特殊情形隨班附讀或寄讀學生也可以領取乳品嗎（如：持居留證短期在臺學生）？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A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：本專案的實施對象為本市公私立國民小學學生，</a:t>
            </a:r>
            <a:r>
              <a:rPr lang="zh-TW" sz="60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需具本市學籍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並</a:t>
            </a:r>
            <a:r>
              <a:rPr lang="zh-TW" sz="60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辦理「本市」數位學生證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。隨班寄讀學生如未入學籍，非適用對象。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997EA0D7-70BC-4AEB-B6A5-13582662EB5A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2E46DDD4-3216-4EAA-9D0E-AD623506EBB8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68732EF4-5525-4AC8-BAF2-3E5BF63F4313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重點</a:t>
            </a:r>
            <a:r>
              <a:rPr lang="en-US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QA~</a:t>
            </a: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兌換資格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9773E2BA-3508-431A-95D7-EA72CFE0A7DA}"/>
              </a:ext>
            </a:extLst>
          </p:cNvPr>
          <p:cNvSpPr txBox="1"/>
          <p:nvPr/>
        </p:nvSpPr>
        <p:spPr>
          <a:xfrm>
            <a:off x="2170401" y="2818445"/>
            <a:ext cx="14136395" cy="50167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Q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：設籍臺北市但</a:t>
            </a:r>
            <a:r>
              <a:rPr lang="zh-TW" sz="60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就讀外縣市國小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及幼兒園的學生可以兌領乳品嗎？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A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：本次計畫補助對象係以</a:t>
            </a:r>
            <a:r>
              <a:rPr lang="zh-TW" sz="60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臺北市學籍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紀錄為準，本市市民就讀其他縣市國小或幼兒園者，皆不納入補助對象。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735DADC7-165B-41E6-9F81-BFA5806EE679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11173ADF-50FE-4B0B-914B-4A09FAEC53E7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290F5835-7AA6-498F-BAF8-8140D39B60D7}"/>
              </a:ext>
            </a:extLst>
          </p:cNvPr>
          <p:cNvSpPr txBox="1"/>
          <p:nvPr/>
        </p:nvSpPr>
        <p:spPr>
          <a:xfrm>
            <a:off x="2855579" y="1504151"/>
            <a:ext cx="11927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重點</a:t>
            </a:r>
            <a:r>
              <a:rPr lang="en-US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QA~</a:t>
            </a: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兌換方式與程序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80BC5B22-0008-4F7E-8173-02F21EDC0EA1}"/>
              </a:ext>
            </a:extLst>
          </p:cNvPr>
          <p:cNvSpPr txBox="1"/>
          <p:nvPr/>
        </p:nvSpPr>
        <p:spPr>
          <a:xfrm>
            <a:off x="2170401" y="2818445"/>
            <a:ext cx="14136395" cy="3170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Q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：要用什麼卡證去兌領乳品？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A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：國小學生憑「臺北市」數位學生證兌領，幼兒園學生憑「幼兒數位卡證」。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816F75AC-9898-4D0D-AF58-1C2250CFDDD5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76DFFA00-6E9C-4CB1-8565-D4313847E3BD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335FE872-B99B-4FE1-B35C-C7E56E2E1CF0}"/>
              </a:ext>
            </a:extLst>
          </p:cNvPr>
          <p:cNvSpPr txBox="1"/>
          <p:nvPr/>
        </p:nvSpPr>
        <p:spPr>
          <a:xfrm>
            <a:off x="2285387" y="1593351"/>
            <a:ext cx="139064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數位學生證領卡、失卡、補發說明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80831BFB-ABFA-42EE-826A-C56A174BDBAD}"/>
              </a:ext>
            </a:extLst>
          </p:cNvPr>
          <p:cNvSpPr txBox="1"/>
          <p:nvPr/>
        </p:nvSpPr>
        <p:spPr>
          <a:xfrm>
            <a:off x="2170401" y="2818445"/>
            <a:ext cx="14517398" cy="65556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978020" marR="0" lvl="0" indent="-197802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1.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領卡：領卡方式：新生入學時，學校會向家長收取學童資料及照片，由教育局製卡中心統一製卡後發給各校，由學校轉發予學生。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978020" marR="0" lvl="0" indent="-197802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2.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掛失：可至臺北市數位學生證整合平臺「學生證遺失」項下進行掛失</a:t>
            </a: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(https://ecard.tp.edu.tw/ecard/html/systemhome2/index.jsp)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。若是在捷運站遺失，掛失前，可先至臺北捷運公司網頁查詢是否被拾獲</a:t>
            </a: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(https://www.metro.taipei/cp.aspx?n=928115B7D5B514D5)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01A1ADA5-12DC-4996-9FA3-D58DF97DB0BB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494517E0-5E56-46D8-B8D0-CB1141253AA5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AF83EFDE-A35B-462A-9A6A-8C811A02452D}"/>
              </a:ext>
            </a:extLst>
          </p:cNvPr>
          <p:cNvSpPr txBox="1"/>
          <p:nvPr/>
        </p:nvSpPr>
        <p:spPr>
          <a:xfrm>
            <a:off x="2285387" y="1593351"/>
            <a:ext cx="139064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數位學生證領卡、失卡、補發說明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6D4E65E1-C322-460F-922A-3BD11E54A24D}"/>
              </a:ext>
            </a:extLst>
          </p:cNvPr>
          <p:cNvSpPr txBox="1"/>
          <p:nvPr/>
        </p:nvSpPr>
        <p:spPr>
          <a:xfrm>
            <a:off x="2170401" y="2818445"/>
            <a:ext cx="14517398" cy="4401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3.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補發方式：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（</a:t>
            </a: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）家長向學校註冊組或導師提出補卡需求，並繳交卡證工本費</a:t>
            </a: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113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元。（註：含學生資料及照片印製費）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（</a:t>
            </a: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）學校送件申請製卡，約</a:t>
            </a: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5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個工作日後可領到卡證，由學校開卡後再發給學生，當新領取的數位學生證在通路門市第一次兌領乳品後，</a:t>
            </a:r>
            <a:r>
              <a:rPr lang="zh-TW" sz="40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舊卡卡號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即無法再領取乳品。</a:t>
            </a:r>
          </a:p>
        </p:txBody>
      </p:sp>
      <p:sp>
        <p:nvSpPr>
          <p:cNvPr id="6" name="矩形 24">
            <a:extLst>
              <a:ext uri="{FF2B5EF4-FFF2-40B4-BE49-F238E27FC236}">
                <a16:creationId xmlns:a16="http://schemas.microsoft.com/office/drawing/2014/main" id="{00D9D1AC-6819-471D-B0C8-5A3FF3ECB69D}"/>
              </a:ext>
            </a:extLst>
          </p:cNvPr>
          <p:cNvSpPr/>
          <p:nvPr/>
        </p:nvSpPr>
        <p:spPr>
          <a:xfrm>
            <a:off x="1981203" y="7219645"/>
            <a:ext cx="14828340" cy="2016700"/>
          </a:xfrm>
          <a:prstGeom prst="rect">
            <a:avLst/>
          </a:prstGeom>
          <a:solidFill>
            <a:srgbClr val="FFFFCC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文字方塊 26">
            <a:extLst>
              <a:ext uri="{FF2B5EF4-FFF2-40B4-BE49-F238E27FC236}">
                <a16:creationId xmlns:a16="http://schemas.microsoft.com/office/drawing/2014/main" id="{0218F0EE-E5DF-4021-A388-B7E76E968A03}"/>
              </a:ext>
            </a:extLst>
          </p:cNvPr>
          <p:cNvSpPr txBox="1"/>
          <p:nvPr/>
        </p:nvSpPr>
        <p:spPr>
          <a:xfrm>
            <a:off x="2094204" y="7424379"/>
            <a:ext cx="14715329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請協助向家長宣導：請務必先將持有之數位學生證</a:t>
            </a:r>
            <a:r>
              <a:rPr lang="zh-TW" sz="38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正反面拍照</a:t>
            </a: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留存。</a:t>
            </a: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失卡、補卡期間可至特定通路以</a:t>
            </a:r>
            <a:r>
              <a:rPr lang="zh-TW" sz="38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手動輸入兌領</a:t>
            </a: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557DFDAD-4C30-46E1-B43B-FA708C66276D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DFC677B5-24F6-4DBB-A2C4-45D8BE358F02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EBC7D186-CA8C-45CA-9828-3BCE3E80E062}"/>
              </a:ext>
            </a:extLst>
          </p:cNvPr>
          <p:cNvSpPr txBox="1"/>
          <p:nvPr/>
        </p:nvSpPr>
        <p:spPr>
          <a:xfrm>
            <a:off x="2285387" y="1593351"/>
            <a:ext cx="139064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尚未拿到新卡前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5FCEAB2D-B79C-412A-A97F-1EEA79EFAC7E}"/>
              </a:ext>
            </a:extLst>
          </p:cNvPr>
          <p:cNvSpPr txBox="1"/>
          <p:nvPr/>
        </p:nvSpPr>
        <p:spPr>
          <a:xfrm>
            <a:off x="2170401" y="2818445"/>
            <a:ext cx="14517398" cy="4401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兌換乳品，系統需讀取學生學號及數位學生證卡號，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請務必先將自己的學生證正反兩面拍照留存，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在已申請補卡、尚未領到新卡的期間，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攜帶原有數位學生證之照片（正反面兩張）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可到部分通路兌領。</a:t>
            </a: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0C0D5BAA-BAEA-497B-A2BF-A61AA44C5118}"/>
              </a:ext>
            </a:extLst>
          </p:cNvPr>
          <p:cNvSpPr/>
          <p:nvPr/>
        </p:nvSpPr>
        <p:spPr>
          <a:xfrm>
            <a:off x="1981203" y="7219645"/>
            <a:ext cx="14828340" cy="2016700"/>
          </a:xfrm>
          <a:prstGeom prst="rect">
            <a:avLst/>
          </a:prstGeom>
          <a:solidFill>
            <a:srgbClr val="FFFFCC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文字方塊 8">
            <a:extLst>
              <a:ext uri="{FF2B5EF4-FFF2-40B4-BE49-F238E27FC236}">
                <a16:creationId xmlns:a16="http://schemas.microsoft.com/office/drawing/2014/main" id="{1546D20B-3E59-4963-BFF5-940825CC7A6A}"/>
              </a:ext>
            </a:extLst>
          </p:cNvPr>
          <p:cNvSpPr txBox="1"/>
          <p:nvPr/>
        </p:nvSpPr>
        <p:spPr>
          <a:xfrm>
            <a:off x="2094204" y="7424379"/>
            <a:ext cx="14517398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請協助向家長宣導：請務必先將持有之數位學生證</a:t>
            </a:r>
            <a:r>
              <a:rPr lang="zh-TW" sz="38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正反面拍照</a:t>
            </a: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留存。</a:t>
            </a: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失卡、補卡期間可至特定通路以</a:t>
            </a:r>
            <a:r>
              <a:rPr lang="zh-TW" sz="38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手動輸入兌領</a:t>
            </a:r>
            <a:r>
              <a:rPr lang="zh-TW" sz="3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F0A47F93-2C18-478D-AF47-AF4C65DCE284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61E41E2F-33FA-4DA1-9562-176CE375C36B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7ED7C285-3594-43D1-84C6-B6C896FB4315}"/>
              </a:ext>
            </a:extLst>
          </p:cNvPr>
          <p:cNvSpPr/>
          <p:nvPr/>
        </p:nvSpPr>
        <p:spPr>
          <a:xfrm rot="566369">
            <a:off x="15687857" y="8594811"/>
            <a:ext cx="1291297" cy="880430"/>
          </a:xfrm>
          <a:custGeom>
            <a:avLst/>
            <a:gdLst>
              <a:gd name="f0" fmla="val w"/>
              <a:gd name="f1" fmla="val h"/>
              <a:gd name="f2" fmla="val 0"/>
              <a:gd name="f3" fmla="val 1291298"/>
              <a:gd name="f4" fmla="val 880431"/>
              <a:gd name="f5" fmla="*/ f0 1 1291298"/>
              <a:gd name="f6" fmla="*/ f1 1 880431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291298"/>
              <a:gd name="f13" fmla="*/ f10 1 880431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291298" h="88043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58CC2F34-6E5F-4277-84CE-B44AB6368BA1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兌換時間</a:t>
            </a:r>
            <a:endParaRPr lang="en-US" sz="5400" b="1" i="0" u="none" strike="noStrike" kern="1200" cap="none" spc="0" baseline="0">
              <a:solidFill>
                <a:srgbClr val="3C2E3D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grpSp>
        <p:nvGrpSpPr>
          <p:cNvPr id="6" name="群組 68">
            <a:extLst>
              <a:ext uri="{FF2B5EF4-FFF2-40B4-BE49-F238E27FC236}">
                <a16:creationId xmlns:a16="http://schemas.microsoft.com/office/drawing/2014/main" id="{67747D02-4E23-45A2-883C-D5A475F37839}"/>
              </a:ext>
            </a:extLst>
          </p:cNvPr>
          <p:cNvGrpSpPr/>
          <p:nvPr/>
        </p:nvGrpSpPr>
        <p:grpSpPr>
          <a:xfrm>
            <a:off x="3047996" y="2923529"/>
            <a:ext cx="12362990" cy="2513310"/>
            <a:chOff x="3047996" y="2923529"/>
            <a:chExt cx="12362990" cy="2513310"/>
          </a:xfrm>
        </p:grpSpPr>
        <p:grpSp>
          <p:nvGrpSpPr>
            <p:cNvPr id="7" name="群組 24">
              <a:extLst>
                <a:ext uri="{FF2B5EF4-FFF2-40B4-BE49-F238E27FC236}">
                  <a16:creationId xmlns:a16="http://schemas.microsoft.com/office/drawing/2014/main" id="{B0D65F28-E485-4579-8A5F-275C7DEACF6B}"/>
                </a:ext>
              </a:extLst>
            </p:cNvPr>
            <p:cNvGrpSpPr/>
            <p:nvPr/>
          </p:nvGrpSpPr>
          <p:grpSpPr>
            <a:xfrm>
              <a:off x="3047996" y="2951738"/>
              <a:ext cx="1573417" cy="2485101"/>
              <a:chOff x="3047996" y="2951738"/>
              <a:chExt cx="1573417" cy="2485101"/>
            </a:xfrm>
          </p:grpSpPr>
          <p:grpSp>
            <p:nvGrpSpPr>
              <p:cNvPr id="8" name="Group 26">
                <a:extLst>
                  <a:ext uri="{FF2B5EF4-FFF2-40B4-BE49-F238E27FC236}">
                    <a16:creationId xmlns:a16="http://schemas.microsoft.com/office/drawing/2014/main" id="{FFAADDCB-E9E3-4B75-8D42-2D70B8A32222}"/>
                  </a:ext>
                </a:extLst>
              </p:cNvPr>
              <p:cNvGrpSpPr/>
              <p:nvPr/>
            </p:nvGrpSpPr>
            <p:grpSpPr>
              <a:xfrm>
                <a:off x="3047996" y="2982407"/>
                <a:ext cx="1573417" cy="2454432"/>
                <a:chOff x="3047996" y="2982407"/>
                <a:chExt cx="1573417" cy="2454432"/>
              </a:xfrm>
            </p:grpSpPr>
            <p:sp>
              <p:nvSpPr>
                <p:cNvPr id="9" name="Freeform 27">
                  <a:extLst>
                    <a:ext uri="{FF2B5EF4-FFF2-40B4-BE49-F238E27FC236}">
                      <a16:creationId xmlns:a16="http://schemas.microsoft.com/office/drawing/2014/main" id="{963F3E57-4F71-412D-9DD5-E880CF8B249D}"/>
                    </a:ext>
                  </a:extLst>
                </p:cNvPr>
                <p:cNvSpPr/>
                <p:nvPr/>
              </p:nvSpPr>
              <p:spPr>
                <a:xfrm>
                  <a:off x="3047996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10" name="TextBox 28">
                  <a:extLst>
                    <a:ext uri="{FF2B5EF4-FFF2-40B4-BE49-F238E27FC236}">
                      <a16:creationId xmlns:a16="http://schemas.microsoft.com/office/drawing/2014/main" id="{913460C4-BC8E-4407-AA4D-A1276F2D0A96}"/>
                    </a:ext>
                  </a:extLst>
                </p:cNvPr>
                <p:cNvSpPr txBox="1"/>
                <p:nvPr/>
              </p:nvSpPr>
              <p:spPr>
                <a:xfrm>
                  <a:off x="3047996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1" name="Freeform 29">
                <a:extLst>
                  <a:ext uri="{FF2B5EF4-FFF2-40B4-BE49-F238E27FC236}">
                    <a16:creationId xmlns:a16="http://schemas.microsoft.com/office/drawing/2014/main" id="{9145382C-8609-4770-8F15-E91BBCF9BC54}"/>
                  </a:ext>
                </a:extLst>
              </p:cNvPr>
              <p:cNvSpPr/>
              <p:nvPr/>
            </p:nvSpPr>
            <p:spPr>
              <a:xfrm rot="124653">
                <a:off x="3316080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8">
                  <a:alphaModFix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2" name="TextBox 191">
                <a:extLst>
                  <a:ext uri="{FF2B5EF4-FFF2-40B4-BE49-F238E27FC236}">
                    <a16:creationId xmlns:a16="http://schemas.microsoft.com/office/drawing/2014/main" id="{5BFE06CF-88C4-4623-90B5-96F0A37AA1FD}"/>
                  </a:ext>
                </a:extLst>
              </p:cNvPr>
              <p:cNvSpPr txBox="1"/>
              <p:nvPr/>
            </p:nvSpPr>
            <p:spPr>
              <a:xfrm>
                <a:off x="3301971" y="3486250"/>
                <a:ext cx="992681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週一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13" name="群組 65">
              <a:extLst>
                <a:ext uri="{FF2B5EF4-FFF2-40B4-BE49-F238E27FC236}">
                  <a16:creationId xmlns:a16="http://schemas.microsoft.com/office/drawing/2014/main" id="{D62E0F00-31B1-443B-9236-CF1AB1D297C8}"/>
                </a:ext>
              </a:extLst>
            </p:cNvPr>
            <p:cNvGrpSpPr/>
            <p:nvPr/>
          </p:nvGrpSpPr>
          <p:grpSpPr>
            <a:xfrm>
              <a:off x="10241051" y="2951738"/>
              <a:ext cx="1573417" cy="2485101"/>
              <a:chOff x="10241051" y="2951738"/>
              <a:chExt cx="1573417" cy="2485101"/>
            </a:xfrm>
          </p:grpSpPr>
          <p:grpSp>
            <p:nvGrpSpPr>
              <p:cNvPr id="14" name="Group 47">
                <a:extLst>
                  <a:ext uri="{FF2B5EF4-FFF2-40B4-BE49-F238E27FC236}">
                    <a16:creationId xmlns:a16="http://schemas.microsoft.com/office/drawing/2014/main" id="{93AFDE4A-DB7A-48CE-BBFF-5AFB40DFBB74}"/>
                  </a:ext>
                </a:extLst>
              </p:cNvPr>
              <p:cNvGrpSpPr/>
              <p:nvPr/>
            </p:nvGrpSpPr>
            <p:grpSpPr>
              <a:xfrm>
                <a:off x="10241051" y="2982407"/>
                <a:ext cx="1573417" cy="2454432"/>
                <a:chOff x="10241051" y="2982407"/>
                <a:chExt cx="1573417" cy="2454432"/>
              </a:xfrm>
            </p:grpSpPr>
            <p:sp>
              <p:nvSpPr>
                <p:cNvPr id="15" name="Freeform 48">
                  <a:extLst>
                    <a:ext uri="{FF2B5EF4-FFF2-40B4-BE49-F238E27FC236}">
                      <a16:creationId xmlns:a16="http://schemas.microsoft.com/office/drawing/2014/main" id="{A298B70F-925E-47B3-8B6B-DB93FF8C7D69}"/>
                    </a:ext>
                  </a:extLst>
                </p:cNvPr>
                <p:cNvSpPr/>
                <p:nvPr/>
              </p:nvSpPr>
              <p:spPr>
                <a:xfrm>
                  <a:off x="10241051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16" name="TextBox 49">
                  <a:extLst>
                    <a:ext uri="{FF2B5EF4-FFF2-40B4-BE49-F238E27FC236}">
                      <a16:creationId xmlns:a16="http://schemas.microsoft.com/office/drawing/2014/main" id="{F3848F53-280F-4EF3-8251-3F3214D4B266}"/>
                    </a:ext>
                  </a:extLst>
                </p:cNvPr>
                <p:cNvSpPr txBox="1"/>
                <p:nvPr/>
              </p:nvSpPr>
              <p:spPr>
                <a:xfrm>
                  <a:off x="10241051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7" name="Freeform 50">
                <a:extLst>
                  <a:ext uri="{FF2B5EF4-FFF2-40B4-BE49-F238E27FC236}">
                    <a16:creationId xmlns:a16="http://schemas.microsoft.com/office/drawing/2014/main" id="{F418BBDB-94AF-4CD7-AB7B-CBAEA48A9B89}"/>
                  </a:ext>
                </a:extLst>
              </p:cNvPr>
              <p:cNvSpPr/>
              <p:nvPr/>
            </p:nvSpPr>
            <p:spPr>
              <a:xfrm rot="124653">
                <a:off x="10509126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*/ f0 1 964457"/>
                  <a:gd name="f6" fmla="*/ f1 1 249005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964457"/>
                  <a:gd name="f13" fmla="*/ f10 1 249005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4"/>
                    </a:lnTo>
                    <a:lnTo>
                      <a:pt x="f2" y="f4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8">
                  <a:alphaModFix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8" name="TextBox 194">
                <a:extLst>
                  <a:ext uri="{FF2B5EF4-FFF2-40B4-BE49-F238E27FC236}">
                    <a16:creationId xmlns:a16="http://schemas.microsoft.com/office/drawing/2014/main" id="{747809D7-B8E2-4CC2-87D8-844555E463DD}"/>
                  </a:ext>
                </a:extLst>
              </p:cNvPr>
              <p:cNvSpPr txBox="1"/>
              <p:nvPr/>
            </p:nvSpPr>
            <p:spPr>
              <a:xfrm>
                <a:off x="10529251" y="3486250"/>
                <a:ext cx="997006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週五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19" name="群組 25">
              <a:extLst>
                <a:ext uri="{FF2B5EF4-FFF2-40B4-BE49-F238E27FC236}">
                  <a16:creationId xmlns:a16="http://schemas.microsoft.com/office/drawing/2014/main" id="{D981EA8F-514B-41F7-A20A-67A3FC22EC5D}"/>
                </a:ext>
              </a:extLst>
            </p:cNvPr>
            <p:cNvGrpSpPr/>
            <p:nvPr/>
          </p:nvGrpSpPr>
          <p:grpSpPr>
            <a:xfrm>
              <a:off x="4846265" y="2934154"/>
              <a:ext cx="1573417" cy="2502685"/>
              <a:chOff x="4846265" y="2934154"/>
              <a:chExt cx="1573417" cy="2502685"/>
            </a:xfrm>
          </p:grpSpPr>
          <p:grpSp>
            <p:nvGrpSpPr>
              <p:cNvPr id="20" name="Group 89">
                <a:extLst>
                  <a:ext uri="{FF2B5EF4-FFF2-40B4-BE49-F238E27FC236}">
                    <a16:creationId xmlns:a16="http://schemas.microsoft.com/office/drawing/2014/main" id="{D2A658C9-8929-4B03-852A-1113BB4A5461}"/>
                  </a:ext>
                </a:extLst>
              </p:cNvPr>
              <p:cNvGrpSpPr/>
              <p:nvPr/>
            </p:nvGrpSpPr>
            <p:grpSpPr>
              <a:xfrm>
                <a:off x="4846265" y="2982407"/>
                <a:ext cx="1573417" cy="2454432"/>
                <a:chOff x="4846265" y="2982407"/>
                <a:chExt cx="1573417" cy="2454432"/>
              </a:xfrm>
            </p:grpSpPr>
            <p:sp>
              <p:nvSpPr>
                <p:cNvPr id="21" name="Freeform 90">
                  <a:extLst>
                    <a:ext uri="{FF2B5EF4-FFF2-40B4-BE49-F238E27FC236}">
                      <a16:creationId xmlns:a16="http://schemas.microsoft.com/office/drawing/2014/main" id="{FF92FDFC-3083-4A3C-96F9-D9B9C5535A0B}"/>
                    </a:ext>
                  </a:extLst>
                </p:cNvPr>
                <p:cNvSpPr/>
                <p:nvPr/>
              </p:nvSpPr>
              <p:spPr>
                <a:xfrm>
                  <a:off x="4846265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22" name="TextBox 91">
                  <a:extLst>
                    <a:ext uri="{FF2B5EF4-FFF2-40B4-BE49-F238E27FC236}">
                      <a16:creationId xmlns:a16="http://schemas.microsoft.com/office/drawing/2014/main" id="{F7555D99-367E-4726-A6CC-ED961BA8BB09}"/>
                    </a:ext>
                  </a:extLst>
                </p:cNvPr>
                <p:cNvSpPr txBox="1"/>
                <p:nvPr/>
              </p:nvSpPr>
              <p:spPr>
                <a:xfrm>
                  <a:off x="4846265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3" name="Freeform 92">
                <a:extLst>
                  <a:ext uri="{FF2B5EF4-FFF2-40B4-BE49-F238E27FC236}">
                    <a16:creationId xmlns:a16="http://schemas.microsoft.com/office/drawing/2014/main" id="{1A5510D0-1CAD-40E4-A299-8C4128A83B12}"/>
                  </a:ext>
                </a:extLst>
              </p:cNvPr>
              <p:cNvSpPr/>
              <p:nvPr/>
            </p:nvSpPr>
            <p:spPr>
              <a:xfrm rot="21437995">
                <a:off x="5114339" y="2934154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8">
                  <a:alphaModFix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24" name="TextBox 200">
                <a:extLst>
                  <a:ext uri="{FF2B5EF4-FFF2-40B4-BE49-F238E27FC236}">
                    <a16:creationId xmlns:a16="http://schemas.microsoft.com/office/drawing/2014/main" id="{E67FB10A-ED86-476E-90AE-7689E77A6CCE}"/>
                  </a:ext>
                </a:extLst>
              </p:cNvPr>
              <p:cNvSpPr txBox="1"/>
              <p:nvPr/>
            </p:nvSpPr>
            <p:spPr>
              <a:xfrm>
                <a:off x="5128677" y="3468666"/>
                <a:ext cx="1002694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週二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25" name="群組 63">
              <a:extLst>
                <a:ext uri="{FF2B5EF4-FFF2-40B4-BE49-F238E27FC236}">
                  <a16:creationId xmlns:a16="http://schemas.microsoft.com/office/drawing/2014/main" id="{49E4B288-E0C2-4B38-8E39-4FAD69002C96}"/>
                </a:ext>
              </a:extLst>
            </p:cNvPr>
            <p:cNvGrpSpPr/>
            <p:nvPr/>
          </p:nvGrpSpPr>
          <p:grpSpPr>
            <a:xfrm>
              <a:off x="6644524" y="2951738"/>
              <a:ext cx="1573417" cy="2485101"/>
              <a:chOff x="6644524" y="2951738"/>
              <a:chExt cx="1573417" cy="2485101"/>
            </a:xfrm>
          </p:grpSpPr>
          <p:grpSp>
            <p:nvGrpSpPr>
              <p:cNvPr id="26" name="Group 110">
                <a:extLst>
                  <a:ext uri="{FF2B5EF4-FFF2-40B4-BE49-F238E27FC236}">
                    <a16:creationId xmlns:a16="http://schemas.microsoft.com/office/drawing/2014/main" id="{F8C7C13E-E71F-41A5-903A-E01254057CD6}"/>
                  </a:ext>
                </a:extLst>
              </p:cNvPr>
              <p:cNvGrpSpPr/>
              <p:nvPr/>
            </p:nvGrpSpPr>
            <p:grpSpPr>
              <a:xfrm>
                <a:off x="6644524" y="2982407"/>
                <a:ext cx="1573417" cy="2454432"/>
                <a:chOff x="6644524" y="2982407"/>
                <a:chExt cx="1573417" cy="2454432"/>
              </a:xfrm>
            </p:grpSpPr>
            <p:sp>
              <p:nvSpPr>
                <p:cNvPr id="27" name="Freeform 111">
                  <a:extLst>
                    <a:ext uri="{FF2B5EF4-FFF2-40B4-BE49-F238E27FC236}">
                      <a16:creationId xmlns:a16="http://schemas.microsoft.com/office/drawing/2014/main" id="{77CC5DC7-D9C3-4B7E-8BCA-10CE26B8E5A3}"/>
                    </a:ext>
                  </a:extLst>
                </p:cNvPr>
                <p:cNvSpPr/>
                <p:nvPr/>
              </p:nvSpPr>
              <p:spPr>
                <a:xfrm>
                  <a:off x="6644524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28" name="TextBox 112">
                  <a:extLst>
                    <a:ext uri="{FF2B5EF4-FFF2-40B4-BE49-F238E27FC236}">
                      <a16:creationId xmlns:a16="http://schemas.microsoft.com/office/drawing/2014/main" id="{F058A1FD-E8F5-476E-9179-CD29DE10463D}"/>
                    </a:ext>
                  </a:extLst>
                </p:cNvPr>
                <p:cNvSpPr txBox="1"/>
                <p:nvPr/>
              </p:nvSpPr>
              <p:spPr>
                <a:xfrm>
                  <a:off x="6644524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9" name="Freeform 113">
                <a:extLst>
                  <a:ext uri="{FF2B5EF4-FFF2-40B4-BE49-F238E27FC236}">
                    <a16:creationId xmlns:a16="http://schemas.microsoft.com/office/drawing/2014/main" id="{692DB19B-8801-41F2-B636-956C48FAB37F}"/>
                  </a:ext>
                </a:extLst>
              </p:cNvPr>
              <p:cNvSpPr/>
              <p:nvPr/>
            </p:nvSpPr>
            <p:spPr>
              <a:xfrm rot="120321">
                <a:off x="6949010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8">
                  <a:alphaModFix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30" name="TextBox 203">
                <a:extLst>
                  <a:ext uri="{FF2B5EF4-FFF2-40B4-BE49-F238E27FC236}">
                    <a16:creationId xmlns:a16="http://schemas.microsoft.com/office/drawing/2014/main" id="{9DA42628-A3BE-4D2B-96BE-15D4D4CB373F}"/>
                  </a:ext>
                </a:extLst>
              </p:cNvPr>
              <p:cNvSpPr txBox="1"/>
              <p:nvPr/>
            </p:nvSpPr>
            <p:spPr>
              <a:xfrm>
                <a:off x="6971714" y="3486250"/>
                <a:ext cx="919036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週三</a:t>
                </a:r>
              </a:p>
            </p:txBody>
          </p:sp>
        </p:grpSp>
        <p:grpSp>
          <p:nvGrpSpPr>
            <p:cNvPr id="31" name="群組 66">
              <a:extLst>
                <a:ext uri="{FF2B5EF4-FFF2-40B4-BE49-F238E27FC236}">
                  <a16:creationId xmlns:a16="http://schemas.microsoft.com/office/drawing/2014/main" id="{9A5997AC-0CE2-4962-95E1-2D019B9D7A77}"/>
                </a:ext>
              </a:extLst>
            </p:cNvPr>
            <p:cNvGrpSpPr/>
            <p:nvPr/>
          </p:nvGrpSpPr>
          <p:grpSpPr>
            <a:xfrm>
              <a:off x="12039310" y="2951738"/>
              <a:ext cx="1573417" cy="2485101"/>
              <a:chOff x="12039310" y="2951738"/>
              <a:chExt cx="1573417" cy="2485101"/>
            </a:xfrm>
          </p:grpSpPr>
          <p:grpSp>
            <p:nvGrpSpPr>
              <p:cNvPr id="32" name="Group 131">
                <a:extLst>
                  <a:ext uri="{FF2B5EF4-FFF2-40B4-BE49-F238E27FC236}">
                    <a16:creationId xmlns:a16="http://schemas.microsoft.com/office/drawing/2014/main" id="{4FF7F53A-E817-49BA-95FA-7522251A0889}"/>
                  </a:ext>
                </a:extLst>
              </p:cNvPr>
              <p:cNvGrpSpPr/>
              <p:nvPr/>
            </p:nvGrpSpPr>
            <p:grpSpPr>
              <a:xfrm>
                <a:off x="12039310" y="2982407"/>
                <a:ext cx="1573417" cy="2454432"/>
                <a:chOff x="12039310" y="2982407"/>
                <a:chExt cx="1573417" cy="2454432"/>
              </a:xfrm>
            </p:grpSpPr>
            <p:sp>
              <p:nvSpPr>
                <p:cNvPr id="33" name="Freeform 132">
                  <a:extLst>
                    <a:ext uri="{FF2B5EF4-FFF2-40B4-BE49-F238E27FC236}">
                      <a16:creationId xmlns:a16="http://schemas.microsoft.com/office/drawing/2014/main" id="{38A5C15B-8C93-4852-99F8-B9F68B24FE12}"/>
                    </a:ext>
                  </a:extLst>
                </p:cNvPr>
                <p:cNvSpPr/>
                <p:nvPr/>
              </p:nvSpPr>
              <p:spPr>
                <a:xfrm>
                  <a:off x="12039310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4" name="TextBox 133">
                  <a:extLst>
                    <a:ext uri="{FF2B5EF4-FFF2-40B4-BE49-F238E27FC236}">
                      <a16:creationId xmlns:a16="http://schemas.microsoft.com/office/drawing/2014/main" id="{5198AFF5-72ED-4487-95DE-FA961D0BFAAE}"/>
                    </a:ext>
                  </a:extLst>
                </p:cNvPr>
                <p:cNvSpPr txBox="1"/>
                <p:nvPr/>
              </p:nvSpPr>
              <p:spPr>
                <a:xfrm>
                  <a:off x="12039310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5" name="Freeform 134">
                <a:extLst>
                  <a:ext uri="{FF2B5EF4-FFF2-40B4-BE49-F238E27FC236}">
                    <a16:creationId xmlns:a16="http://schemas.microsoft.com/office/drawing/2014/main" id="{1D98CEAC-59A0-4288-A956-B1B7424EB05A}"/>
                  </a:ext>
                </a:extLst>
              </p:cNvPr>
              <p:cNvSpPr/>
              <p:nvPr/>
            </p:nvSpPr>
            <p:spPr>
              <a:xfrm rot="120321">
                <a:off x="12343787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8">
                  <a:alphaModFix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36" name="TextBox 206">
                <a:extLst>
                  <a:ext uri="{FF2B5EF4-FFF2-40B4-BE49-F238E27FC236}">
                    <a16:creationId xmlns:a16="http://schemas.microsoft.com/office/drawing/2014/main" id="{C1C4AFD9-B538-4272-8F82-D1EB01147105}"/>
                  </a:ext>
                </a:extLst>
              </p:cNvPr>
              <p:cNvSpPr txBox="1"/>
              <p:nvPr/>
            </p:nvSpPr>
            <p:spPr>
              <a:xfrm>
                <a:off x="12246147" y="3486250"/>
                <a:ext cx="1159742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週六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37" name="群組 64">
              <a:extLst>
                <a:ext uri="{FF2B5EF4-FFF2-40B4-BE49-F238E27FC236}">
                  <a16:creationId xmlns:a16="http://schemas.microsoft.com/office/drawing/2014/main" id="{B60A8909-CE24-46AF-B263-9BCF6A3AAB52}"/>
                </a:ext>
              </a:extLst>
            </p:cNvPr>
            <p:cNvGrpSpPr/>
            <p:nvPr/>
          </p:nvGrpSpPr>
          <p:grpSpPr>
            <a:xfrm>
              <a:off x="8442783" y="2923529"/>
              <a:ext cx="1573417" cy="2513310"/>
              <a:chOff x="8442783" y="2923529"/>
              <a:chExt cx="1573417" cy="2513310"/>
            </a:xfrm>
          </p:grpSpPr>
          <p:grpSp>
            <p:nvGrpSpPr>
              <p:cNvPr id="38" name="Group 152">
                <a:extLst>
                  <a:ext uri="{FF2B5EF4-FFF2-40B4-BE49-F238E27FC236}">
                    <a16:creationId xmlns:a16="http://schemas.microsoft.com/office/drawing/2014/main" id="{9F5EBF1C-8DB1-4040-A2E9-10CB256F80FA}"/>
                  </a:ext>
                </a:extLst>
              </p:cNvPr>
              <p:cNvGrpSpPr/>
              <p:nvPr/>
            </p:nvGrpSpPr>
            <p:grpSpPr>
              <a:xfrm>
                <a:off x="8442783" y="2982407"/>
                <a:ext cx="1573417" cy="2454432"/>
                <a:chOff x="8442783" y="2982407"/>
                <a:chExt cx="1573417" cy="2454432"/>
              </a:xfrm>
            </p:grpSpPr>
            <p:sp>
              <p:nvSpPr>
                <p:cNvPr id="39" name="Freeform 153">
                  <a:extLst>
                    <a:ext uri="{FF2B5EF4-FFF2-40B4-BE49-F238E27FC236}">
                      <a16:creationId xmlns:a16="http://schemas.microsoft.com/office/drawing/2014/main" id="{2A1B982F-07D7-4746-9DA5-4308AB964786}"/>
                    </a:ext>
                  </a:extLst>
                </p:cNvPr>
                <p:cNvSpPr/>
                <p:nvPr/>
              </p:nvSpPr>
              <p:spPr>
                <a:xfrm>
                  <a:off x="8442783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0" name="TextBox 154">
                  <a:extLst>
                    <a:ext uri="{FF2B5EF4-FFF2-40B4-BE49-F238E27FC236}">
                      <a16:creationId xmlns:a16="http://schemas.microsoft.com/office/drawing/2014/main" id="{C11B19CF-B2D2-48F1-8102-E7912F64E856}"/>
                    </a:ext>
                  </a:extLst>
                </p:cNvPr>
                <p:cNvSpPr txBox="1"/>
                <p:nvPr/>
              </p:nvSpPr>
              <p:spPr>
                <a:xfrm>
                  <a:off x="8442783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BA80B43E-C593-465C-BE8B-2773EFB31902}"/>
                  </a:ext>
                </a:extLst>
              </p:cNvPr>
              <p:cNvSpPr/>
              <p:nvPr/>
            </p:nvSpPr>
            <p:spPr>
              <a:xfrm rot="21402311">
                <a:off x="8710867" y="2923529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8">
                  <a:alphaModFix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42" name="TextBox 209">
                <a:extLst>
                  <a:ext uri="{FF2B5EF4-FFF2-40B4-BE49-F238E27FC236}">
                    <a16:creationId xmlns:a16="http://schemas.microsoft.com/office/drawing/2014/main" id="{3248E6C1-9B16-4AC8-AE04-06356EC7A9DF}"/>
                  </a:ext>
                </a:extLst>
              </p:cNvPr>
              <p:cNvSpPr txBox="1"/>
              <p:nvPr/>
            </p:nvSpPr>
            <p:spPr>
              <a:xfrm>
                <a:off x="8726100" y="3458050"/>
                <a:ext cx="1006800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週四</a:t>
                </a:r>
              </a:p>
            </p:txBody>
          </p:sp>
        </p:grpSp>
        <p:grpSp>
          <p:nvGrpSpPr>
            <p:cNvPr id="43" name="群組 67">
              <a:extLst>
                <a:ext uri="{FF2B5EF4-FFF2-40B4-BE49-F238E27FC236}">
                  <a16:creationId xmlns:a16="http://schemas.microsoft.com/office/drawing/2014/main" id="{1CA57115-67DB-442A-8453-4F677F8FD33E}"/>
                </a:ext>
              </a:extLst>
            </p:cNvPr>
            <p:cNvGrpSpPr/>
            <p:nvPr/>
          </p:nvGrpSpPr>
          <p:grpSpPr>
            <a:xfrm>
              <a:off x="13837569" y="2934154"/>
              <a:ext cx="1573417" cy="2502685"/>
              <a:chOff x="13837569" y="2934154"/>
              <a:chExt cx="1573417" cy="2502685"/>
            </a:xfrm>
          </p:grpSpPr>
          <p:grpSp>
            <p:nvGrpSpPr>
              <p:cNvPr id="44" name="Group 89">
                <a:extLst>
                  <a:ext uri="{FF2B5EF4-FFF2-40B4-BE49-F238E27FC236}">
                    <a16:creationId xmlns:a16="http://schemas.microsoft.com/office/drawing/2014/main" id="{4506AB05-8F56-4DDA-9234-FD72E3897EDC}"/>
                  </a:ext>
                </a:extLst>
              </p:cNvPr>
              <p:cNvGrpSpPr/>
              <p:nvPr/>
            </p:nvGrpSpPr>
            <p:grpSpPr>
              <a:xfrm>
                <a:off x="13837569" y="2982407"/>
                <a:ext cx="1573417" cy="2454432"/>
                <a:chOff x="13837569" y="2982407"/>
                <a:chExt cx="1573417" cy="2454432"/>
              </a:xfrm>
            </p:grpSpPr>
            <p:sp>
              <p:nvSpPr>
                <p:cNvPr id="45" name="Freeform 90">
                  <a:extLst>
                    <a:ext uri="{FF2B5EF4-FFF2-40B4-BE49-F238E27FC236}">
                      <a16:creationId xmlns:a16="http://schemas.microsoft.com/office/drawing/2014/main" id="{0F41FB26-C79D-40BC-B4C2-4CFC11D2F4BD}"/>
                    </a:ext>
                  </a:extLst>
                </p:cNvPr>
                <p:cNvSpPr/>
                <p:nvPr/>
              </p:nvSpPr>
              <p:spPr>
                <a:xfrm>
                  <a:off x="13837569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6" name="TextBox 91">
                  <a:extLst>
                    <a:ext uri="{FF2B5EF4-FFF2-40B4-BE49-F238E27FC236}">
                      <a16:creationId xmlns:a16="http://schemas.microsoft.com/office/drawing/2014/main" id="{A6A8DFA4-6487-4258-8529-8CBCDCE26317}"/>
                    </a:ext>
                  </a:extLst>
                </p:cNvPr>
                <p:cNvSpPr txBox="1"/>
                <p:nvPr/>
              </p:nvSpPr>
              <p:spPr>
                <a:xfrm>
                  <a:off x="13837569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7" name="Freeform 92">
                <a:extLst>
                  <a:ext uri="{FF2B5EF4-FFF2-40B4-BE49-F238E27FC236}">
                    <a16:creationId xmlns:a16="http://schemas.microsoft.com/office/drawing/2014/main" id="{9B9D8D95-3277-4A21-A962-734F5D2EF3E7}"/>
                  </a:ext>
                </a:extLst>
              </p:cNvPr>
              <p:cNvSpPr/>
              <p:nvPr/>
            </p:nvSpPr>
            <p:spPr>
              <a:xfrm rot="21437995">
                <a:off x="14105653" y="2934154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8">
                  <a:alphaModFix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48" name="TextBox 200">
                <a:extLst>
                  <a:ext uri="{FF2B5EF4-FFF2-40B4-BE49-F238E27FC236}">
                    <a16:creationId xmlns:a16="http://schemas.microsoft.com/office/drawing/2014/main" id="{F244CDE3-258F-48D2-AF77-2A704FA9AFFE}"/>
                  </a:ext>
                </a:extLst>
              </p:cNvPr>
              <p:cNvSpPr txBox="1"/>
              <p:nvPr/>
            </p:nvSpPr>
            <p:spPr>
              <a:xfrm>
                <a:off x="14122935" y="3468666"/>
                <a:ext cx="1002694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週日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</p:grpSp>
      <p:sp>
        <p:nvSpPr>
          <p:cNvPr id="49" name="文字方塊 1">
            <a:extLst>
              <a:ext uri="{FF2B5EF4-FFF2-40B4-BE49-F238E27FC236}">
                <a16:creationId xmlns:a16="http://schemas.microsoft.com/office/drawing/2014/main" id="{32B347FA-CECB-4DB4-8575-47FC98335DEC}"/>
              </a:ext>
            </a:extLst>
          </p:cNvPr>
          <p:cNvSpPr txBox="1"/>
          <p:nvPr/>
        </p:nvSpPr>
        <p:spPr>
          <a:xfrm>
            <a:off x="1981203" y="5914476"/>
            <a:ext cx="14701960" cy="31470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星期一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00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時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00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分起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至星期日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23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時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59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分止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採</a:t>
            </a:r>
            <a:r>
              <a:rPr lang="zh-TW" sz="4400" b="1" i="0" u="sng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每週兌換</a:t>
            </a:r>
            <a:r>
              <a:rPr lang="en-US" sz="4400" b="1" i="0" u="sng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4400" b="1" i="0" u="sng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瓶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，若未於當週兌換，則無法累積至下週。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請務必提醒學生記得在週一到週日之間領取當週的乳品。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★註：每週兌換係為學生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均衡營養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之實施。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BBA690-CA61-48CC-B4D0-CA93ED554DF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0287000"/>
              <a:gd name="f5" fmla="*/ f0 1 18288000"/>
              <a:gd name="f6" fmla="*/ f1 1 102870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8288000"/>
              <a:gd name="f13" fmla="*/ f10 1 102870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8288000" h="1028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893B67A-8C7B-48C2-8C96-C9D890D58AB9}"/>
              </a:ext>
            </a:extLst>
          </p:cNvPr>
          <p:cNvGrpSpPr/>
          <p:nvPr/>
        </p:nvGrpSpPr>
        <p:grpSpPr>
          <a:xfrm>
            <a:off x="1525996" y="532098"/>
            <a:ext cx="15917344" cy="9278608"/>
            <a:chOff x="1525996" y="532098"/>
            <a:chExt cx="15917344" cy="927860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1196878-43B8-4EB2-BD5B-A60B275CC628}"/>
                </a:ext>
              </a:extLst>
            </p:cNvPr>
            <p:cNvSpPr/>
            <p:nvPr/>
          </p:nvSpPr>
          <p:spPr>
            <a:xfrm>
              <a:off x="1525996" y="693188"/>
              <a:ext cx="15917344" cy="9117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64577"/>
                <a:gd name="f4" fmla="val 2156364"/>
                <a:gd name="f5" fmla="val 24806"/>
                <a:gd name="f6" fmla="val 3739771"/>
                <a:gd name="f7" fmla="val 3753471"/>
                <a:gd name="f8" fmla="val 11106"/>
                <a:gd name="f9" fmla="val 2131558"/>
                <a:gd name="f10" fmla="val 2145258"/>
                <a:gd name="f11" fmla="val 18227"/>
                <a:gd name="f12" fmla="val 11917"/>
                <a:gd name="f13" fmla="val 2153751"/>
                <a:gd name="f14" fmla="val 7265"/>
                <a:gd name="f15" fmla="val 2149098"/>
                <a:gd name="f16" fmla="val 2613"/>
                <a:gd name="f17" fmla="val 2144447"/>
                <a:gd name="f18" fmla="val 2138137"/>
                <a:gd name="f19" fmla="*/ f0 1 3764577"/>
                <a:gd name="f20" fmla="*/ f1 1 215636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764577"/>
                <a:gd name="f27" fmla="*/ f24 1 215636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764577" h="2156364">
                  <a:moveTo>
                    <a:pt x="f5" y="f2"/>
                  </a:moveTo>
                  <a:lnTo>
                    <a:pt x="f6" y="f2"/>
                  </a:lnTo>
                  <a:cubicBezTo>
                    <a:pt x="f7" y="f2"/>
                    <a:pt x="f3" y="f8"/>
                    <a:pt x="f3" y="f5"/>
                  </a:cubicBezTo>
                  <a:lnTo>
                    <a:pt x="f3" y="f9"/>
                  </a:lnTo>
                  <a:cubicBezTo>
                    <a:pt x="f3" y="f10"/>
                    <a:pt x="f7" y="f4"/>
                    <a:pt x="f6" y="f4"/>
                  </a:cubicBezTo>
                  <a:lnTo>
                    <a:pt x="f5" y="f4"/>
                  </a:lnTo>
                  <a:cubicBezTo>
                    <a:pt x="f11" y="f4"/>
                    <a:pt x="f12" y="f13"/>
                    <a:pt x="f14" y="f15"/>
                  </a:cubicBezTo>
                  <a:cubicBezTo>
                    <a:pt x="f16" y="f17"/>
                    <a:pt x="f2" y="f18"/>
                    <a:pt x="f2" y="f9"/>
                  </a:cubicBezTo>
                  <a:lnTo>
                    <a:pt x="f2" y="f5"/>
                  </a:lnTo>
                  <a:cubicBezTo>
                    <a:pt x="f2" y="f11"/>
                    <a:pt x="f16" y="f12"/>
                    <a:pt x="f14" y="f14"/>
                  </a:cubicBezTo>
                  <a:cubicBezTo>
                    <a:pt x="f12" y="f1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A7A4E9C-F6CE-4B94-B582-CBE399F076EE}"/>
                </a:ext>
              </a:extLst>
            </p:cNvPr>
            <p:cNvSpPr txBox="1"/>
            <p:nvPr/>
          </p:nvSpPr>
          <p:spPr>
            <a:xfrm>
              <a:off x="1525996" y="532098"/>
              <a:ext cx="15917344" cy="927860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6DDA8D4-9960-4018-BB4C-8F342C698FF4}"/>
              </a:ext>
            </a:extLst>
          </p:cNvPr>
          <p:cNvGrpSpPr/>
          <p:nvPr/>
        </p:nvGrpSpPr>
        <p:grpSpPr>
          <a:xfrm>
            <a:off x="1525996" y="400178"/>
            <a:ext cx="15917344" cy="9325554"/>
            <a:chOff x="1525996" y="400178"/>
            <a:chExt cx="15917344" cy="932555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EFD3B6C-D22C-4845-B9E0-E4BC91DE2C6A}"/>
                </a:ext>
              </a:extLst>
            </p:cNvPr>
            <p:cNvSpPr/>
            <p:nvPr/>
          </p:nvSpPr>
          <p:spPr>
            <a:xfrm>
              <a:off x="1525996" y="561267"/>
              <a:ext cx="15917344" cy="9164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64577"/>
                <a:gd name="f4" fmla="val 2167467"/>
                <a:gd name="f5" fmla="val 24806"/>
                <a:gd name="f6" fmla="val 3739771"/>
                <a:gd name="f7" fmla="val 3753471"/>
                <a:gd name="f8" fmla="val 11106"/>
                <a:gd name="f9" fmla="val 2142661"/>
                <a:gd name="f10" fmla="val 2156361"/>
                <a:gd name="f11" fmla="val 18227"/>
                <a:gd name="f12" fmla="val 11917"/>
                <a:gd name="f13" fmla="val 2164853"/>
                <a:gd name="f14" fmla="val 7265"/>
                <a:gd name="f15" fmla="val 2160201"/>
                <a:gd name="f16" fmla="val 2613"/>
                <a:gd name="f17" fmla="val 2155549"/>
                <a:gd name="f18" fmla="val 2149240"/>
                <a:gd name="f19" fmla="*/ f0 1 3764577"/>
                <a:gd name="f20" fmla="*/ f1 1 216746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764577"/>
                <a:gd name="f27" fmla="*/ f24 1 216746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764577" h="2167467">
                  <a:moveTo>
                    <a:pt x="f5" y="f2"/>
                  </a:moveTo>
                  <a:lnTo>
                    <a:pt x="f6" y="f2"/>
                  </a:lnTo>
                  <a:cubicBezTo>
                    <a:pt x="f7" y="f2"/>
                    <a:pt x="f3" y="f8"/>
                    <a:pt x="f3" y="f5"/>
                  </a:cubicBezTo>
                  <a:lnTo>
                    <a:pt x="f3" y="f9"/>
                  </a:lnTo>
                  <a:cubicBezTo>
                    <a:pt x="f3" y="f10"/>
                    <a:pt x="f7" y="f4"/>
                    <a:pt x="f6" y="f4"/>
                  </a:cubicBezTo>
                  <a:lnTo>
                    <a:pt x="f5" y="f4"/>
                  </a:lnTo>
                  <a:cubicBezTo>
                    <a:pt x="f11" y="f4"/>
                    <a:pt x="f12" y="f13"/>
                    <a:pt x="f14" y="f15"/>
                  </a:cubicBezTo>
                  <a:cubicBezTo>
                    <a:pt x="f16" y="f17"/>
                    <a:pt x="f2" y="f18"/>
                    <a:pt x="f2" y="f9"/>
                  </a:cubicBezTo>
                  <a:lnTo>
                    <a:pt x="f2" y="f5"/>
                  </a:lnTo>
                  <a:cubicBezTo>
                    <a:pt x="f2" y="f11"/>
                    <a:pt x="f16" y="f12"/>
                    <a:pt x="f14" y="f14"/>
                  </a:cubicBezTo>
                  <a:cubicBezTo>
                    <a:pt x="f12" y="f1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B1CFEC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61BBFCE-84AD-4224-B4D7-E43FE502579D}"/>
                </a:ext>
              </a:extLst>
            </p:cNvPr>
            <p:cNvSpPr txBox="1"/>
            <p:nvPr/>
          </p:nvSpPr>
          <p:spPr>
            <a:xfrm>
              <a:off x="1525996" y="400178"/>
              <a:ext cx="15917344" cy="9325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AC5A1626-3FD2-4782-A443-D7555E40C082}"/>
              </a:ext>
            </a:extLst>
          </p:cNvPr>
          <p:cNvSpPr/>
          <p:nvPr/>
        </p:nvSpPr>
        <p:spPr>
          <a:xfrm rot="5400013">
            <a:off x="16362515" y="995064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79E1360-032A-4FF2-B453-E736F9AFB4A1}"/>
              </a:ext>
            </a:extLst>
          </p:cNvPr>
          <p:cNvSpPr/>
          <p:nvPr/>
        </p:nvSpPr>
        <p:spPr>
          <a:xfrm rot="5400013">
            <a:off x="16362515" y="2238310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FF3A79F-FA96-4B2A-A4AB-2000085A7706}"/>
              </a:ext>
            </a:extLst>
          </p:cNvPr>
          <p:cNvSpPr/>
          <p:nvPr/>
        </p:nvSpPr>
        <p:spPr>
          <a:xfrm rot="5400013">
            <a:off x="16362515" y="3482369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8AEDAA2-5EFB-4E14-9BC6-33D6D952AE12}"/>
              </a:ext>
            </a:extLst>
          </p:cNvPr>
          <p:cNvSpPr/>
          <p:nvPr/>
        </p:nvSpPr>
        <p:spPr>
          <a:xfrm rot="5400013">
            <a:off x="16362515" y="4726429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1FA369D-1034-4962-9346-4A3B3B74FAEE}"/>
              </a:ext>
            </a:extLst>
          </p:cNvPr>
          <p:cNvSpPr/>
          <p:nvPr/>
        </p:nvSpPr>
        <p:spPr>
          <a:xfrm rot="5400013">
            <a:off x="16362515" y="7211503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0C618C9-E182-42A0-A982-7BAAD3F30117}"/>
              </a:ext>
            </a:extLst>
          </p:cNvPr>
          <p:cNvSpPr/>
          <p:nvPr/>
        </p:nvSpPr>
        <p:spPr>
          <a:xfrm rot="5400013">
            <a:off x="16362515" y="889103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4C31815-0962-46FB-8B51-60AD5089665F}"/>
              </a:ext>
            </a:extLst>
          </p:cNvPr>
          <p:cNvSpPr/>
          <p:nvPr/>
        </p:nvSpPr>
        <p:spPr>
          <a:xfrm rot="5400013">
            <a:off x="16362515" y="2136948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919FED9-70BA-4DF8-B589-FEAD65FCC590}"/>
              </a:ext>
            </a:extLst>
          </p:cNvPr>
          <p:cNvSpPr/>
          <p:nvPr/>
        </p:nvSpPr>
        <p:spPr>
          <a:xfrm rot="5400013">
            <a:off x="16362515" y="3381986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8A00113-C878-40EE-BC0D-F96C72623BCE}"/>
              </a:ext>
            </a:extLst>
          </p:cNvPr>
          <p:cNvSpPr/>
          <p:nvPr/>
        </p:nvSpPr>
        <p:spPr>
          <a:xfrm rot="5400013">
            <a:off x="16362515" y="4626046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7248239-77DC-4085-98B0-696C17624DA2}"/>
              </a:ext>
            </a:extLst>
          </p:cNvPr>
          <p:cNvSpPr/>
          <p:nvPr/>
        </p:nvSpPr>
        <p:spPr>
          <a:xfrm rot="5400013">
            <a:off x="16362515" y="7114156"/>
            <a:ext cx="894027" cy="1867415"/>
          </a:xfrm>
          <a:custGeom>
            <a:avLst/>
            <a:gdLst>
              <a:gd name="f0" fmla="val w"/>
              <a:gd name="f1" fmla="val h"/>
              <a:gd name="f2" fmla="val 0"/>
              <a:gd name="f3" fmla="val 894025"/>
              <a:gd name="f4" fmla="val 1867414"/>
              <a:gd name="f5" fmla="val 894024"/>
              <a:gd name="f6" fmla="*/ f0 1 894025"/>
              <a:gd name="f7" fmla="*/ f1 1 1867414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94025"/>
              <a:gd name="f14" fmla="*/ f11 1 1867414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94025" h="1867414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4">
              <a:alphaModFix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8FBDA54-715E-41AC-9678-A2AFD23654F0}"/>
              </a:ext>
            </a:extLst>
          </p:cNvPr>
          <p:cNvGrpSpPr/>
          <p:nvPr/>
        </p:nvGrpSpPr>
        <p:grpSpPr>
          <a:xfrm>
            <a:off x="1161086" y="442661"/>
            <a:ext cx="15917344" cy="9325563"/>
            <a:chOff x="1161086" y="442661"/>
            <a:chExt cx="15917344" cy="932556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9E6C8B-00C6-496B-AAEB-EAC0C20726B2}"/>
                </a:ext>
              </a:extLst>
            </p:cNvPr>
            <p:cNvSpPr/>
            <p:nvPr/>
          </p:nvSpPr>
          <p:spPr>
            <a:xfrm>
              <a:off x="1161086" y="603760"/>
              <a:ext cx="15917344" cy="9164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64577"/>
                <a:gd name="f4" fmla="val 2167467"/>
                <a:gd name="f5" fmla="val 24806"/>
                <a:gd name="f6" fmla="val 3739771"/>
                <a:gd name="f7" fmla="val 3753471"/>
                <a:gd name="f8" fmla="val 11106"/>
                <a:gd name="f9" fmla="val 2142661"/>
                <a:gd name="f10" fmla="val 2156361"/>
                <a:gd name="f11" fmla="val 18227"/>
                <a:gd name="f12" fmla="val 11917"/>
                <a:gd name="f13" fmla="val 2164853"/>
                <a:gd name="f14" fmla="val 7265"/>
                <a:gd name="f15" fmla="val 2160201"/>
                <a:gd name="f16" fmla="val 2613"/>
                <a:gd name="f17" fmla="val 2155549"/>
                <a:gd name="f18" fmla="val 2149240"/>
                <a:gd name="f19" fmla="*/ f0 1 3764577"/>
                <a:gd name="f20" fmla="*/ f1 1 216746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764577"/>
                <a:gd name="f27" fmla="*/ f24 1 216746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764577" h="2167467">
                  <a:moveTo>
                    <a:pt x="f5" y="f2"/>
                  </a:moveTo>
                  <a:lnTo>
                    <a:pt x="f6" y="f2"/>
                  </a:lnTo>
                  <a:cubicBezTo>
                    <a:pt x="f7" y="f2"/>
                    <a:pt x="f3" y="f8"/>
                    <a:pt x="f3" y="f5"/>
                  </a:cubicBezTo>
                  <a:lnTo>
                    <a:pt x="f3" y="f9"/>
                  </a:lnTo>
                  <a:cubicBezTo>
                    <a:pt x="f3" y="f10"/>
                    <a:pt x="f7" y="f4"/>
                    <a:pt x="f6" y="f4"/>
                  </a:cubicBezTo>
                  <a:lnTo>
                    <a:pt x="f5" y="f4"/>
                  </a:lnTo>
                  <a:cubicBezTo>
                    <a:pt x="f11" y="f4"/>
                    <a:pt x="f12" y="f13"/>
                    <a:pt x="f14" y="f15"/>
                  </a:cubicBezTo>
                  <a:cubicBezTo>
                    <a:pt x="f16" y="f17"/>
                    <a:pt x="f2" y="f18"/>
                    <a:pt x="f2" y="f9"/>
                  </a:cubicBezTo>
                  <a:lnTo>
                    <a:pt x="f2" y="f5"/>
                  </a:lnTo>
                  <a:cubicBezTo>
                    <a:pt x="f2" y="f11"/>
                    <a:pt x="f16" y="f12"/>
                    <a:pt x="f14" y="f14"/>
                  </a:cubicBezTo>
                  <a:cubicBezTo>
                    <a:pt x="f12" y="f1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F1C3D660-2FD5-4180-B4F1-2FD160CFE789}"/>
                </a:ext>
              </a:extLst>
            </p:cNvPr>
            <p:cNvSpPr txBox="1"/>
            <p:nvPr/>
          </p:nvSpPr>
          <p:spPr>
            <a:xfrm>
              <a:off x="1161086" y="442661"/>
              <a:ext cx="15917344" cy="9325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F5714BB4-3B1A-4CB0-A8B4-DB0274DAE38A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EE31E47F-D495-4D3A-A99B-910176AC35A5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17">
              <a:alphaModFix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AA143A9F-8873-486E-9749-F0BCB4424C59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提醒兌換</a:t>
            </a:r>
            <a:endParaRPr lang="en-US" sz="5400" b="1" i="0" u="none" strike="noStrike" kern="1200" cap="none" spc="0" baseline="0">
              <a:solidFill>
                <a:srgbClr val="3C2E3D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grpSp>
        <p:nvGrpSpPr>
          <p:cNvPr id="25" name="群組 68">
            <a:extLst>
              <a:ext uri="{FF2B5EF4-FFF2-40B4-BE49-F238E27FC236}">
                <a16:creationId xmlns:a16="http://schemas.microsoft.com/office/drawing/2014/main" id="{6AB5C44B-BA7D-4BA0-8FBD-B3BA0695F8D4}"/>
              </a:ext>
            </a:extLst>
          </p:cNvPr>
          <p:cNvGrpSpPr/>
          <p:nvPr/>
        </p:nvGrpSpPr>
        <p:grpSpPr>
          <a:xfrm>
            <a:off x="3047996" y="2923529"/>
            <a:ext cx="12362990" cy="2513310"/>
            <a:chOff x="3047996" y="2923529"/>
            <a:chExt cx="12362990" cy="2513310"/>
          </a:xfrm>
        </p:grpSpPr>
        <p:grpSp>
          <p:nvGrpSpPr>
            <p:cNvPr id="26" name="群組 24">
              <a:extLst>
                <a:ext uri="{FF2B5EF4-FFF2-40B4-BE49-F238E27FC236}">
                  <a16:creationId xmlns:a16="http://schemas.microsoft.com/office/drawing/2014/main" id="{788F8067-7609-41ED-BFA1-C3F7951AA7F8}"/>
                </a:ext>
              </a:extLst>
            </p:cNvPr>
            <p:cNvGrpSpPr/>
            <p:nvPr/>
          </p:nvGrpSpPr>
          <p:grpSpPr>
            <a:xfrm>
              <a:off x="3047996" y="2951738"/>
              <a:ext cx="1573417" cy="2485101"/>
              <a:chOff x="3047996" y="2951738"/>
              <a:chExt cx="1573417" cy="248510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DAB73FA-E629-49BC-9839-3306C4272BAE}"/>
                  </a:ext>
                </a:extLst>
              </p:cNvPr>
              <p:cNvGrpSpPr/>
              <p:nvPr/>
            </p:nvGrpSpPr>
            <p:grpSpPr>
              <a:xfrm>
                <a:off x="3047996" y="2982407"/>
                <a:ext cx="1573417" cy="2454432"/>
                <a:chOff x="3047996" y="2982407"/>
                <a:chExt cx="1573417" cy="2454432"/>
              </a:xfrm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72C66107-5B11-417F-B117-8D864FF0C2A5}"/>
                    </a:ext>
                  </a:extLst>
                </p:cNvPr>
                <p:cNvSpPr/>
                <p:nvPr/>
              </p:nvSpPr>
              <p:spPr>
                <a:xfrm>
                  <a:off x="3047996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9560680-C79A-4F82-88FF-D84FFB4A48EF}"/>
                    </a:ext>
                  </a:extLst>
                </p:cNvPr>
                <p:cNvSpPr txBox="1"/>
                <p:nvPr/>
              </p:nvSpPr>
              <p:spPr>
                <a:xfrm>
                  <a:off x="3047996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3DDD569-B4C3-4EE2-AF18-A5B38EC322C9}"/>
                  </a:ext>
                </a:extLst>
              </p:cNvPr>
              <p:cNvSpPr/>
              <p:nvPr/>
            </p:nvSpPr>
            <p:spPr>
              <a:xfrm rot="124653">
                <a:off x="3316080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19">
                  <a:alphaModFix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31" name="TextBox 191">
                <a:extLst>
                  <a:ext uri="{FF2B5EF4-FFF2-40B4-BE49-F238E27FC236}">
                    <a16:creationId xmlns:a16="http://schemas.microsoft.com/office/drawing/2014/main" id="{F724C4FD-5E08-4202-91D5-EBBD8A3A52B1}"/>
                  </a:ext>
                </a:extLst>
              </p:cNvPr>
              <p:cNvSpPr txBox="1"/>
              <p:nvPr/>
            </p:nvSpPr>
            <p:spPr>
              <a:xfrm>
                <a:off x="3301971" y="3486250"/>
                <a:ext cx="992681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週一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32" name="群組 65">
              <a:extLst>
                <a:ext uri="{FF2B5EF4-FFF2-40B4-BE49-F238E27FC236}">
                  <a16:creationId xmlns:a16="http://schemas.microsoft.com/office/drawing/2014/main" id="{A50D923F-89FE-44D3-A864-820E3819F83F}"/>
                </a:ext>
              </a:extLst>
            </p:cNvPr>
            <p:cNvGrpSpPr/>
            <p:nvPr/>
          </p:nvGrpSpPr>
          <p:grpSpPr>
            <a:xfrm>
              <a:off x="10241051" y="2951738"/>
              <a:ext cx="1573417" cy="2485101"/>
              <a:chOff x="10241051" y="2951738"/>
              <a:chExt cx="1573417" cy="2485101"/>
            </a:xfrm>
          </p:grpSpPr>
          <p:grpSp>
            <p:nvGrpSpPr>
              <p:cNvPr id="33" name="Group 47">
                <a:extLst>
                  <a:ext uri="{FF2B5EF4-FFF2-40B4-BE49-F238E27FC236}">
                    <a16:creationId xmlns:a16="http://schemas.microsoft.com/office/drawing/2014/main" id="{B344E1A2-F615-4B94-97F4-0D01EFF68444}"/>
                  </a:ext>
                </a:extLst>
              </p:cNvPr>
              <p:cNvGrpSpPr/>
              <p:nvPr/>
            </p:nvGrpSpPr>
            <p:grpSpPr>
              <a:xfrm>
                <a:off x="10241051" y="2982407"/>
                <a:ext cx="1573417" cy="2454432"/>
                <a:chOff x="10241051" y="2982407"/>
                <a:chExt cx="1573417" cy="2454432"/>
              </a:xfrm>
            </p:grpSpPr>
            <p:sp>
              <p:nvSpPr>
                <p:cNvPr id="34" name="Freeform 48">
                  <a:extLst>
                    <a:ext uri="{FF2B5EF4-FFF2-40B4-BE49-F238E27FC236}">
                      <a16:creationId xmlns:a16="http://schemas.microsoft.com/office/drawing/2014/main" id="{EBD903DE-1E5F-46C0-A337-399432A99BBB}"/>
                    </a:ext>
                  </a:extLst>
                </p:cNvPr>
                <p:cNvSpPr/>
                <p:nvPr/>
              </p:nvSpPr>
              <p:spPr>
                <a:xfrm>
                  <a:off x="10241051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5" name="TextBox 49">
                  <a:extLst>
                    <a:ext uri="{FF2B5EF4-FFF2-40B4-BE49-F238E27FC236}">
                      <a16:creationId xmlns:a16="http://schemas.microsoft.com/office/drawing/2014/main" id="{AD55702B-1C45-470F-97CD-571C2C6E9711}"/>
                    </a:ext>
                  </a:extLst>
                </p:cNvPr>
                <p:cNvSpPr txBox="1"/>
                <p:nvPr/>
              </p:nvSpPr>
              <p:spPr>
                <a:xfrm>
                  <a:off x="10241051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6" name="Freeform 50">
                <a:extLst>
                  <a:ext uri="{FF2B5EF4-FFF2-40B4-BE49-F238E27FC236}">
                    <a16:creationId xmlns:a16="http://schemas.microsoft.com/office/drawing/2014/main" id="{8138BCD1-067F-406E-9134-61E21773CDEC}"/>
                  </a:ext>
                </a:extLst>
              </p:cNvPr>
              <p:cNvSpPr/>
              <p:nvPr/>
            </p:nvSpPr>
            <p:spPr>
              <a:xfrm rot="124653">
                <a:off x="10509126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*/ f0 1 964457"/>
                  <a:gd name="f6" fmla="*/ f1 1 249005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964457"/>
                  <a:gd name="f13" fmla="*/ f10 1 249005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4"/>
                    </a:lnTo>
                    <a:lnTo>
                      <a:pt x="f2" y="f4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19">
                  <a:alphaModFix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37" name="TextBox 194">
                <a:extLst>
                  <a:ext uri="{FF2B5EF4-FFF2-40B4-BE49-F238E27FC236}">
                    <a16:creationId xmlns:a16="http://schemas.microsoft.com/office/drawing/2014/main" id="{E48EC6DA-246A-424C-A824-0A504F2F244A}"/>
                  </a:ext>
                </a:extLst>
              </p:cNvPr>
              <p:cNvSpPr txBox="1"/>
              <p:nvPr/>
            </p:nvSpPr>
            <p:spPr>
              <a:xfrm>
                <a:off x="10529251" y="3486250"/>
                <a:ext cx="997006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週五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38" name="群組 25">
              <a:extLst>
                <a:ext uri="{FF2B5EF4-FFF2-40B4-BE49-F238E27FC236}">
                  <a16:creationId xmlns:a16="http://schemas.microsoft.com/office/drawing/2014/main" id="{06C8360A-8B09-45FA-9424-624642233EB3}"/>
                </a:ext>
              </a:extLst>
            </p:cNvPr>
            <p:cNvGrpSpPr/>
            <p:nvPr/>
          </p:nvGrpSpPr>
          <p:grpSpPr>
            <a:xfrm>
              <a:off x="4846265" y="2934154"/>
              <a:ext cx="1573417" cy="2502685"/>
              <a:chOff x="4846265" y="2934154"/>
              <a:chExt cx="1573417" cy="2502685"/>
            </a:xfrm>
          </p:grpSpPr>
          <p:grpSp>
            <p:nvGrpSpPr>
              <p:cNvPr id="39" name="Group 89">
                <a:extLst>
                  <a:ext uri="{FF2B5EF4-FFF2-40B4-BE49-F238E27FC236}">
                    <a16:creationId xmlns:a16="http://schemas.microsoft.com/office/drawing/2014/main" id="{45393311-96AD-461B-8887-9603E0BC4D16}"/>
                  </a:ext>
                </a:extLst>
              </p:cNvPr>
              <p:cNvGrpSpPr/>
              <p:nvPr/>
            </p:nvGrpSpPr>
            <p:grpSpPr>
              <a:xfrm>
                <a:off x="4846265" y="2982407"/>
                <a:ext cx="1573417" cy="2454432"/>
                <a:chOff x="4846265" y="2982407"/>
                <a:chExt cx="1573417" cy="2454432"/>
              </a:xfrm>
            </p:grpSpPr>
            <p:sp>
              <p:nvSpPr>
                <p:cNvPr id="40" name="Freeform 90">
                  <a:extLst>
                    <a:ext uri="{FF2B5EF4-FFF2-40B4-BE49-F238E27FC236}">
                      <a16:creationId xmlns:a16="http://schemas.microsoft.com/office/drawing/2014/main" id="{B564509A-6955-42BE-AE76-24619279FA83}"/>
                    </a:ext>
                  </a:extLst>
                </p:cNvPr>
                <p:cNvSpPr/>
                <p:nvPr/>
              </p:nvSpPr>
              <p:spPr>
                <a:xfrm>
                  <a:off x="4846265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1" name="TextBox 91">
                  <a:extLst>
                    <a:ext uri="{FF2B5EF4-FFF2-40B4-BE49-F238E27FC236}">
                      <a16:creationId xmlns:a16="http://schemas.microsoft.com/office/drawing/2014/main" id="{01AB59A5-6822-4BC7-B1B2-78110037C365}"/>
                    </a:ext>
                  </a:extLst>
                </p:cNvPr>
                <p:cNvSpPr txBox="1"/>
                <p:nvPr/>
              </p:nvSpPr>
              <p:spPr>
                <a:xfrm>
                  <a:off x="4846265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2" name="Freeform 92">
                <a:extLst>
                  <a:ext uri="{FF2B5EF4-FFF2-40B4-BE49-F238E27FC236}">
                    <a16:creationId xmlns:a16="http://schemas.microsoft.com/office/drawing/2014/main" id="{A3324091-99F6-4A39-8153-51557FC99098}"/>
                  </a:ext>
                </a:extLst>
              </p:cNvPr>
              <p:cNvSpPr/>
              <p:nvPr/>
            </p:nvSpPr>
            <p:spPr>
              <a:xfrm rot="21437995">
                <a:off x="5114339" y="2934154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19">
                  <a:alphaModFix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43" name="TextBox 200">
                <a:extLst>
                  <a:ext uri="{FF2B5EF4-FFF2-40B4-BE49-F238E27FC236}">
                    <a16:creationId xmlns:a16="http://schemas.microsoft.com/office/drawing/2014/main" id="{53B888EA-6BC8-4744-8254-4FAFD007283C}"/>
                  </a:ext>
                </a:extLst>
              </p:cNvPr>
              <p:cNvSpPr txBox="1"/>
              <p:nvPr/>
            </p:nvSpPr>
            <p:spPr>
              <a:xfrm>
                <a:off x="5128677" y="3468666"/>
                <a:ext cx="1002694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週二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44" name="群組 63">
              <a:extLst>
                <a:ext uri="{FF2B5EF4-FFF2-40B4-BE49-F238E27FC236}">
                  <a16:creationId xmlns:a16="http://schemas.microsoft.com/office/drawing/2014/main" id="{C943D4F2-5444-4FAE-B7EB-FCF7983BAC22}"/>
                </a:ext>
              </a:extLst>
            </p:cNvPr>
            <p:cNvGrpSpPr/>
            <p:nvPr/>
          </p:nvGrpSpPr>
          <p:grpSpPr>
            <a:xfrm>
              <a:off x="6644524" y="2951738"/>
              <a:ext cx="1573417" cy="2485101"/>
              <a:chOff x="6644524" y="2951738"/>
              <a:chExt cx="1573417" cy="2485101"/>
            </a:xfrm>
          </p:grpSpPr>
          <p:grpSp>
            <p:nvGrpSpPr>
              <p:cNvPr id="45" name="Group 110">
                <a:extLst>
                  <a:ext uri="{FF2B5EF4-FFF2-40B4-BE49-F238E27FC236}">
                    <a16:creationId xmlns:a16="http://schemas.microsoft.com/office/drawing/2014/main" id="{5029A913-8F93-44AE-B0EF-79B3A08CC087}"/>
                  </a:ext>
                </a:extLst>
              </p:cNvPr>
              <p:cNvGrpSpPr/>
              <p:nvPr/>
            </p:nvGrpSpPr>
            <p:grpSpPr>
              <a:xfrm>
                <a:off x="6644524" y="2982407"/>
                <a:ext cx="1573417" cy="2454432"/>
                <a:chOff x="6644524" y="2982407"/>
                <a:chExt cx="1573417" cy="2454432"/>
              </a:xfrm>
            </p:grpSpPr>
            <p:sp>
              <p:nvSpPr>
                <p:cNvPr id="46" name="Freeform 111">
                  <a:extLst>
                    <a:ext uri="{FF2B5EF4-FFF2-40B4-BE49-F238E27FC236}">
                      <a16:creationId xmlns:a16="http://schemas.microsoft.com/office/drawing/2014/main" id="{29FE241B-CD9B-4B7F-B28F-61CC3D8D54E0}"/>
                    </a:ext>
                  </a:extLst>
                </p:cNvPr>
                <p:cNvSpPr/>
                <p:nvPr/>
              </p:nvSpPr>
              <p:spPr>
                <a:xfrm>
                  <a:off x="6644524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7" name="TextBox 112">
                  <a:extLst>
                    <a:ext uri="{FF2B5EF4-FFF2-40B4-BE49-F238E27FC236}">
                      <a16:creationId xmlns:a16="http://schemas.microsoft.com/office/drawing/2014/main" id="{216B392A-D11D-4B4C-878C-F29877A29972}"/>
                    </a:ext>
                  </a:extLst>
                </p:cNvPr>
                <p:cNvSpPr txBox="1"/>
                <p:nvPr/>
              </p:nvSpPr>
              <p:spPr>
                <a:xfrm>
                  <a:off x="6644524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8" name="Freeform 113">
                <a:extLst>
                  <a:ext uri="{FF2B5EF4-FFF2-40B4-BE49-F238E27FC236}">
                    <a16:creationId xmlns:a16="http://schemas.microsoft.com/office/drawing/2014/main" id="{2FA878BF-6083-4B90-87E6-59CD91C65673}"/>
                  </a:ext>
                </a:extLst>
              </p:cNvPr>
              <p:cNvSpPr/>
              <p:nvPr/>
            </p:nvSpPr>
            <p:spPr>
              <a:xfrm rot="120321">
                <a:off x="6949010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19">
                  <a:alphaModFix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49" name="TextBox 203">
                <a:extLst>
                  <a:ext uri="{FF2B5EF4-FFF2-40B4-BE49-F238E27FC236}">
                    <a16:creationId xmlns:a16="http://schemas.microsoft.com/office/drawing/2014/main" id="{06DB01C7-AEFA-4BCE-A891-49AC08CFA3B6}"/>
                  </a:ext>
                </a:extLst>
              </p:cNvPr>
              <p:cNvSpPr txBox="1"/>
              <p:nvPr/>
            </p:nvSpPr>
            <p:spPr>
              <a:xfrm>
                <a:off x="6971714" y="3486250"/>
                <a:ext cx="919036" cy="160588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1" i="0" u="none" strike="noStrike" kern="1200" cap="none" spc="0" baseline="0">
                    <a:solidFill>
                      <a:srgbClr val="FF0000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週三</a:t>
                </a:r>
              </a:p>
            </p:txBody>
          </p:sp>
        </p:grpSp>
        <p:grpSp>
          <p:nvGrpSpPr>
            <p:cNvPr id="50" name="群組 66">
              <a:extLst>
                <a:ext uri="{FF2B5EF4-FFF2-40B4-BE49-F238E27FC236}">
                  <a16:creationId xmlns:a16="http://schemas.microsoft.com/office/drawing/2014/main" id="{1331EE8A-6453-4105-AFA0-B1FF53CFD8D6}"/>
                </a:ext>
              </a:extLst>
            </p:cNvPr>
            <p:cNvGrpSpPr/>
            <p:nvPr/>
          </p:nvGrpSpPr>
          <p:grpSpPr>
            <a:xfrm>
              <a:off x="12039310" y="2951738"/>
              <a:ext cx="1573417" cy="2485101"/>
              <a:chOff x="12039310" y="2951738"/>
              <a:chExt cx="1573417" cy="2485101"/>
            </a:xfrm>
          </p:grpSpPr>
          <p:grpSp>
            <p:nvGrpSpPr>
              <p:cNvPr id="51" name="Group 131">
                <a:extLst>
                  <a:ext uri="{FF2B5EF4-FFF2-40B4-BE49-F238E27FC236}">
                    <a16:creationId xmlns:a16="http://schemas.microsoft.com/office/drawing/2014/main" id="{FEB5EDD0-82AD-4BE9-9666-0FC59F2E6718}"/>
                  </a:ext>
                </a:extLst>
              </p:cNvPr>
              <p:cNvGrpSpPr/>
              <p:nvPr/>
            </p:nvGrpSpPr>
            <p:grpSpPr>
              <a:xfrm>
                <a:off x="12039310" y="2982407"/>
                <a:ext cx="1573417" cy="2454432"/>
                <a:chOff x="12039310" y="2982407"/>
                <a:chExt cx="1573417" cy="2454432"/>
              </a:xfrm>
            </p:grpSpPr>
            <p:sp>
              <p:nvSpPr>
                <p:cNvPr id="52" name="Freeform 132">
                  <a:extLst>
                    <a:ext uri="{FF2B5EF4-FFF2-40B4-BE49-F238E27FC236}">
                      <a16:creationId xmlns:a16="http://schemas.microsoft.com/office/drawing/2014/main" id="{2F1E110C-15F8-49A2-A45C-EEBADE20FC21}"/>
                    </a:ext>
                  </a:extLst>
                </p:cNvPr>
                <p:cNvSpPr/>
                <p:nvPr/>
              </p:nvSpPr>
              <p:spPr>
                <a:xfrm>
                  <a:off x="12039310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53" name="TextBox 133">
                  <a:extLst>
                    <a:ext uri="{FF2B5EF4-FFF2-40B4-BE49-F238E27FC236}">
                      <a16:creationId xmlns:a16="http://schemas.microsoft.com/office/drawing/2014/main" id="{F6313C5C-CDBA-46DB-8CA9-7DE9844F8958}"/>
                    </a:ext>
                  </a:extLst>
                </p:cNvPr>
                <p:cNvSpPr txBox="1"/>
                <p:nvPr/>
              </p:nvSpPr>
              <p:spPr>
                <a:xfrm>
                  <a:off x="12039310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54" name="Freeform 134">
                <a:extLst>
                  <a:ext uri="{FF2B5EF4-FFF2-40B4-BE49-F238E27FC236}">
                    <a16:creationId xmlns:a16="http://schemas.microsoft.com/office/drawing/2014/main" id="{09670D33-8BD7-4A74-8A7A-CC543BDA093F}"/>
                  </a:ext>
                </a:extLst>
              </p:cNvPr>
              <p:cNvSpPr/>
              <p:nvPr/>
            </p:nvSpPr>
            <p:spPr>
              <a:xfrm rot="120321">
                <a:off x="12343787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19">
                  <a:alphaModFix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55" name="TextBox 206">
                <a:extLst>
                  <a:ext uri="{FF2B5EF4-FFF2-40B4-BE49-F238E27FC236}">
                    <a16:creationId xmlns:a16="http://schemas.microsoft.com/office/drawing/2014/main" id="{F2840FC5-F3E4-4E52-A54E-D9DBC45E8921}"/>
                  </a:ext>
                </a:extLst>
              </p:cNvPr>
              <p:cNvSpPr txBox="1"/>
              <p:nvPr/>
            </p:nvSpPr>
            <p:spPr>
              <a:xfrm>
                <a:off x="12246147" y="3486250"/>
                <a:ext cx="1159742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週六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56" name="群組 64">
              <a:extLst>
                <a:ext uri="{FF2B5EF4-FFF2-40B4-BE49-F238E27FC236}">
                  <a16:creationId xmlns:a16="http://schemas.microsoft.com/office/drawing/2014/main" id="{6E59C029-A66A-4527-BFB5-E6F613A041DE}"/>
                </a:ext>
              </a:extLst>
            </p:cNvPr>
            <p:cNvGrpSpPr/>
            <p:nvPr/>
          </p:nvGrpSpPr>
          <p:grpSpPr>
            <a:xfrm>
              <a:off x="8442783" y="2923529"/>
              <a:ext cx="1573417" cy="2513310"/>
              <a:chOff x="8442783" y="2923529"/>
              <a:chExt cx="1573417" cy="2513310"/>
            </a:xfrm>
          </p:grpSpPr>
          <p:grpSp>
            <p:nvGrpSpPr>
              <p:cNvPr id="57" name="Group 152">
                <a:extLst>
                  <a:ext uri="{FF2B5EF4-FFF2-40B4-BE49-F238E27FC236}">
                    <a16:creationId xmlns:a16="http://schemas.microsoft.com/office/drawing/2014/main" id="{555DCC2E-D2A0-4981-BE75-692098B45B68}"/>
                  </a:ext>
                </a:extLst>
              </p:cNvPr>
              <p:cNvGrpSpPr/>
              <p:nvPr/>
            </p:nvGrpSpPr>
            <p:grpSpPr>
              <a:xfrm>
                <a:off x="8442783" y="2982407"/>
                <a:ext cx="1573417" cy="2454432"/>
                <a:chOff x="8442783" y="2982407"/>
                <a:chExt cx="1573417" cy="2454432"/>
              </a:xfrm>
            </p:grpSpPr>
            <p:sp>
              <p:nvSpPr>
                <p:cNvPr id="58" name="Freeform 153">
                  <a:extLst>
                    <a:ext uri="{FF2B5EF4-FFF2-40B4-BE49-F238E27FC236}">
                      <a16:creationId xmlns:a16="http://schemas.microsoft.com/office/drawing/2014/main" id="{9393EECA-F5D2-4BB1-B42D-DBFCC8EE05EA}"/>
                    </a:ext>
                  </a:extLst>
                </p:cNvPr>
                <p:cNvSpPr/>
                <p:nvPr/>
              </p:nvSpPr>
              <p:spPr>
                <a:xfrm>
                  <a:off x="8442783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59" name="TextBox 154">
                  <a:extLst>
                    <a:ext uri="{FF2B5EF4-FFF2-40B4-BE49-F238E27FC236}">
                      <a16:creationId xmlns:a16="http://schemas.microsoft.com/office/drawing/2014/main" id="{D0764BE5-FF23-4390-B25C-6ED8C89E5127}"/>
                    </a:ext>
                  </a:extLst>
                </p:cNvPr>
                <p:cNvSpPr txBox="1"/>
                <p:nvPr/>
              </p:nvSpPr>
              <p:spPr>
                <a:xfrm>
                  <a:off x="8442783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60" name="Freeform 155">
                <a:extLst>
                  <a:ext uri="{FF2B5EF4-FFF2-40B4-BE49-F238E27FC236}">
                    <a16:creationId xmlns:a16="http://schemas.microsoft.com/office/drawing/2014/main" id="{B66CB726-B5C0-49FA-B72F-27038441D249}"/>
                  </a:ext>
                </a:extLst>
              </p:cNvPr>
              <p:cNvSpPr/>
              <p:nvPr/>
            </p:nvSpPr>
            <p:spPr>
              <a:xfrm rot="21402311">
                <a:off x="8710867" y="2923529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19">
                  <a:alphaModFix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1" name="TextBox 209">
                <a:extLst>
                  <a:ext uri="{FF2B5EF4-FFF2-40B4-BE49-F238E27FC236}">
                    <a16:creationId xmlns:a16="http://schemas.microsoft.com/office/drawing/2014/main" id="{D7814DB4-1B93-491E-A381-5CFA3206D802}"/>
                  </a:ext>
                </a:extLst>
              </p:cNvPr>
              <p:cNvSpPr txBox="1"/>
              <p:nvPr/>
            </p:nvSpPr>
            <p:spPr>
              <a:xfrm>
                <a:off x="8726100" y="3458050"/>
                <a:ext cx="1006800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週四</a:t>
                </a:r>
              </a:p>
            </p:txBody>
          </p:sp>
        </p:grpSp>
        <p:grpSp>
          <p:nvGrpSpPr>
            <p:cNvPr id="62" name="群組 67">
              <a:extLst>
                <a:ext uri="{FF2B5EF4-FFF2-40B4-BE49-F238E27FC236}">
                  <a16:creationId xmlns:a16="http://schemas.microsoft.com/office/drawing/2014/main" id="{B945697F-9A6D-407B-BB55-70EB607F2DFD}"/>
                </a:ext>
              </a:extLst>
            </p:cNvPr>
            <p:cNvGrpSpPr/>
            <p:nvPr/>
          </p:nvGrpSpPr>
          <p:grpSpPr>
            <a:xfrm>
              <a:off x="13837569" y="2934154"/>
              <a:ext cx="1573417" cy="2502685"/>
              <a:chOff x="13837569" y="2934154"/>
              <a:chExt cx="1573417" cy="2502685"/>
            </a:xfrm>
          </p:grpSpPr>
          <p:grpSp>
            <p:nvGrpSpPr>
              <p:cNvPr id="63" name="Group 89">
                <a:extLst>
                  <a:ext uri="{FF2B5EF4-FFF2-40B4-BE49-F238E27FC236}">
                    <a16:creationId xmlns:a16="http://schemas.microsoft.com/office/drawing/2014/main" id="{34FC3D9B-7C5C-4F5C-9845-1CD2C73E18E5}"/>
                  </a:ext>
                </a:extLst>
              </p:cNvPr>
              <p:cNvGrpSpPr/>
              <p:nvPr/>
            </p:nvGrpSpPr>
            <p:grpSpPr>
              <a:xfrm>
                <a:off x="13837569" y="2982407"/>
                <a:ext cx="1573417" cy="2454432"/>
                <a:chOff x="13837569" y="2982407"/>
                <a:chExt cx="1573417" cy="2454432"/>
              </a:xfrm>
            </p:grpSpPr>
            <p:sp>
              <p:nvSpPr>
                <p:cNvPr id="64" name="Freeform 90">
                  <a:extLst>
                    <a:ext uri="{FF2B5EF4-FFF2-40B4-BE49-F238E27FC236}">
                      <a16:creationId xmlns:a16="http://schemas.microsoft.com/office/drawing/2014/main" id="{37360974-0399-49B1-BCA3-3A31757FBBD3}"/>
                    </a:ext>
                  </a:extLst>
                </p:cNvPr>
                <p:cNvSpPr/>
                <p:nvPr/>
              </p:nvSpPr>
              <p:spPr>
                <a:xfrm>
                  <a:off x="13837569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65" name="TextBox 91">
                  <a:extLst>
                    <a:ext uri="{FF2B5EF4-FFF2-40B4-BE49-F238E27FC236}">
                      <a16:creationId xmlns:a16="http://schemas.microsoft.com/office/drawing/2014/main" id="{FC05FDA1-1FA2-45DF-B230-ACB85BAD9403}"/>
                    </a:ext>
                  </a:extLst>
                </p:cNvPr>
                <p:cNvSpPr txBox="1"/>
                <p:nvPr/>
              </p:nvSpPr>
              <p:spPr>
                <a:xfrm>
                  <a:off x="13837569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66" name="Freeform 92">
                <a:extLst>
                  <a:ext uri="{FF2B5EF4-FFF2-40B4-BE49-F238E27FC236}">
                    <a16:creationId xmlns:a16="http://schemas.microsoft.com/office/drawing/2014/main" id="{E8E6972E-B7A4-4F19-B29D-8F456AE0D34C}"/>
                  </a:ext>
                </a:extLst>
              </p:cNvPr>
              <p:cNvSpPr/>
              <p:nvPr/>
            </p:nvSpPr>
            <p:spPr>
              <a:xfrm rot="21437995">
                <a:off x="14105653" y="2934154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19">
                  <a:alphaModFix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7" name="TextBox 200">
                <a:extLst>
                  <a:ext uri="{FF2B5EF4-FFF2-40B4-BE49-F238E27FC236}">
                    <a16:creationId xmlns:a16="http://schemas.microsoft.com/office/drawing/2014/main" id="{44F340E1-4316-4045-8E4F-C223FA9E5329}"/>
                  </a:ext>
                </a:extLst>
              </p:cNvPr>
              <p:cNvSpPr txBox="1"/>
              <p:nvPr/>
            </p:nvSpPr>
            <p:spPr>
              <a:xfrm>
                <a:off x="14122935" y="3468666"/>
                <a:ext cx="1002694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週日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</p:grpSp>
      <p:sp>
        <p:nvSpPr>
          <p:cNvPr id="68" name="矩形 70">
            <a:extLst>
              <a:ext uri="{FF2B5EF4-FFF2-40B4-BE49-F238E27FC236}">
                <a16:creationId xmlns:a16="http://schemas.microsoft.com/office/drawing/2014/main" id="{FF5F016F-F279-4307-A6BE-43C95D8B9EEB}"/>
              </a:ext>
            </a:extLst>
          </p:cNvPr>
          <p:cNvSpPr/>
          <p:nvPr/>
        </p:nvSpPr>
        <p:spPr>
          <a:xfrm>
            <a:off x="1981203" y="5879500"/>
            <a:ext cx="14517398" cy="3031702"/>
          </a:xfrm>
          <a:prstGeom prst="rect">
            <a:avLst/>
          </a:prstGeom>
          <a:solidFill>
            <a:srgbClr val="FFFFCC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9" name="文字方塊 69">
            <a:extLst>
              <a:ext uri="{FF2B5EF4-FFF2-40B4-BE49-F238E27FC236}">
                <a16:creationId xmlns:a16="http://schemas.microsoft.com/office/drawing/2014/main" id="{E7374171-9EB0-4235-808C-79A66146D913}"/>
              </a:ext>
            </a:extLst>
          </p:cNvPr>
          <p:cNvSpPr txBox="1"/>
          <p:nvPr/>
        </p:nvSpPr>
        <p:spPr>
          <a:xfrm>
            <a:off x="2133596" y="6182203"/>
            <a:ext cx="14686845" cy="23544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在首週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週三</a:t>
            </a:r>
            <a:r>
              <a:rPr lang="en-US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(4/9</a:t>
            </a:r>
            <a:r>
              <a:rPr lang="zh-TW" sz="2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、</a:t>
            </a:r>
            <a:r>
              <a:rPr lang="en-US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4/16)</a:t>
            </a:r>
            <a:r>
              <a:rPr lang="zh-TW" sz="4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於全校學生聯絡簿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再貼</a:t>
            </a:r>
            <a:r>
              <a:rPr lang="zh-TW" sz="4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一次小通知</a:t>
            </a:r>
            <a:endParaRPr lang="en-US" sz="4400" b="0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再</a:t>
            </a:r>
            <a:r>
              <a:rPr lang="zh-TW" sz="4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提醒學生和家長當週的乳品一定要記得去領</a:t>
            </a:r>
            <a:endParaRPr lang="en-US" sz="4400" b="0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兌領區間為週一到週日（配合學校規劃的分流）</a:t>
            </a:r>
          </a:p>
        </p:txBody>
      </p:sp>
      <p:sp>
        <p:nvSpPr>
          <p:cNvPr id="70" name="Freeform 24">
            <a:extLst>
              <a:ext uri="{FF2B5EF4-FFF2-40B4-BE49-F238E27FC236}">
                <a16:creationId xmlns:a16="http://schemas.microsoft.com/office/drawing/2014/main" id="{43F4E239-C88F-45FD-9600-AA475B5F45E6}"/>
              </a:ext>
            </a:extLst>
          </p:cNvPr>
          <p:cNvSpPr/>
          <p:nvPr/>
        </p:nvSpPr>
        <p:spPr>
          <a:xfrm rot="566369">
            <a:off x="15687857" y="8594811"/>
            <a:ext cx="1291297" cy="880430"/>
          </a:xfrm>
          <a:custGeom>
            <a:avLst/>
            <a:gdLst>
              <a:gd name="f0" fmla="val w"/>
              <a:gd name="f1" fmla="val h"/>
              <a:gd name="f2" fmla="val 0"/>
              <a:gd name="f3" fmla="val 1291298"/>
              <a:gd name="f4" fmla="val 880431"/>
              <a:gd name="f5" fmla="*/ f0 1 1291298"/>
              <a:gd name="f6" fmla="*/ f1 1 880431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291298"/>
              <a:gd name="f13" fmla="*/ f10 1 880431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291298" h="88043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1">
              <a:alphaModFix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1" name="文字方塊 28">
            <a:extLst>
              <a:ext uri="{FF2B5EF4-FFF2-40B4-BE49-F238E27FC236}">
                <a16:creationId xmlns:a16="http://schemas.microsoft.com/office/drawing/2014/main" id="{8A4486E1-1FD2-400E-8550-C12AA4050FFD}"/>
              </a:ext>
            </a:extLst>
          </p:cNvPr>
          <p:cNvSpPr txBox="1"/>
          <p:nvPr/>
        </p:nvSpPr>
        <p:spPr>
          <a:xfrm>
            <a:off x="6540831" y="1039764"/>
            <a:ext cx="616226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試營運期的週三</a:t>
            </a:r>
            <a:r>
              <a:rPr lang="en-US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4/9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上路首週週三</a:t>
            </a:r>
            <a:r>
              <a:rPr lang="en-US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4/16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FA041C73-64C0-4C46-AA5C-12B7868844AC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BADCFAF4-3095-4344-91BB-B3F04DE68D2F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8D44A7DD-ACF5-4F1D-8579-B0F73BCB6B01}"/>
              </a:ext>
            </a:extLst>
          </p:cNvPr>
          <p:cNvSpPr txBox="1"/>
          <p:nvPr/>
        </p:nvSpPr>
        <p:spPr>
          <a:xfrm>
            <a:off x="2285387" y="1593351"/>
            <a:ext cx="139064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宣導與溝通</a:t>
            </a:r>
            <a:r>
              <a:rPr lang="en-US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-</a:t>
            </a:r>
            <a:r>
              <a:rPr lang="zh-TW" sz="40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運用家長群組，擴大宣傳範圍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ADCE4B73-286B-4E2F-AD6D-0A9AD747FEC6}"/>
              </a:ext>
            </a:extLst>
          </p:cNvPr>
          <p:cNvSpPr txBox="1"/>
          <p:nvPr/>
        </p:nvSpPr>
        <p:spPr>
          <a:xfrm>
            <a:off x="2170401" y="2818445"/>
            <a:ext cx="14517398" cy="62170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請協助發送市長給家長的一封信（公文送達）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請協助宣導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QA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，方便學生快速了解政策內容。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請協助宣導基本資訊，例如兌換地點、兌換方式等。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4. 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實施計畫、一封信、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QA (3/25) 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隨函發出，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714375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會再開設表單，讓學校回報是否印了、是否發了、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714375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是否貼了、貼在哪裡．．．。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5.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懶人包於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3/31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釋出。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A08762B0-EE8F-4B1B-BD1F-BBE3F754F7E5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6">
            <a:extLst>
              <a:ext uri="{FF2B5EF4-FFF2-40B4-BE49-F238E27FC236}">
                <a16:creationId xmlns:a16="http://schemas.microsoft.com/office/drawing/2014/main" id="{9086274A-75E5-443C-9F16-C7A1AA060502}"/>
              </a:ext>
            </a:extLst>
          </p:cNvPr>
          <p:cNvSpPr/>
          <p:nvPr/>
        </p:nvSpPr>
        <p:spPr>
          <a:xfrm rot="726052">
            <a:off x="4470812" y="981344"/>
            <a:ext cx="1192834" cy="1176521"/>
          </a:xfrm>
          <a:custGeom>
            <a:avLst/>
            <a:gdLst>
              <a:gd name="f0" fmla="val w"/>
              <a:gd name="f1" fmla="val h"/>
              <a:gd name="f2" fmla="val 0"/>
              <a:gd name="f3" fmla="val 1192835"/>
              <a:gd name="f4" fmla="val 1176523"/>
              <a:gd name="f5" fmla="*/ f0 1 1192835"/>
              <a:gd name="f6" fmla="*/ f1 1 1176523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192835"/>
              <a:gd name="f13" fmla="*/ f10 1 1176523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192835" h="117652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A0E58B-CF29-4BB4-8029-11629645FF45}"/>
              </a:ext>
            </a:extLst>
          </p:cNvPr>
          <p:cNvSpPr/>
          <p:nvPr/>
        </p:nvSpPr>
        <p:spPr>
          <a:xfrm rot="714914">
            <a:off x="12149156" y="392004"/>
            <a:ext cx="1317312" cy="1317312"/>
          </a:xfrm>
          <a:custGeom>
            <a:avLst/>
            <a:gdLst>
              <a:gd name="f0" fmla="val w"/>
              <a:gd name="f1" fmla="val h"/>
              <a:gd name="f2" fmla="val 0"/>
              <a:gd name="f3" fmla="val 1317310"/>
              <a:gd name="f4" fmla="*/ f0 1 1317310"/>
              <a:gd name="f5" fmla="*/ f1 1 1317310"/>
              <a:gd name="f6" fmla="val f2"/>
              <a:gd name="f7" fmla="val f3"/>
              <a:gd name="f8" fmla="+- f7 0 f6"/>
              <a:gd name="f9" fmla="*/ f8 1 131731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317310" h="131731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5" name="Freeform 28">
            <a:extLst>
              <a:ext uri="{FF2B5EF4-FFF2-40B4-BE49-F238E27FC236}">
                <a16:creationId xmlns:a16="http://schemas.microsoft.com/office/drawing/2014/main" id="{995FF557-8E36-4896-A361-5C42BF4584F8}"/>
              </a:ext>
            </a:extLst>
          </p:cNvPr>
          <p:cNvSpPr/>
          <p:nvPr/>
        </p:nvSpPr>
        <p:spPr>
          <a:xfrm rot="9162283">
            <a:off x="2778944" y="8126291"/>
            <a:ext cx="2363778" cy="2045750"/>
          </a:xfrm>
          <a:custGeom>
            <a:avLst/>
            <a:gdLst>
              <a:gd name="f0" fmla="val w"/>
              <a:gd name="f1" fmla="val h"/>
              <a:gd name="f2" fmla="val 0"/>
              <a:gd name="f3" fmla="val 2363783"/>
              <a:gd name="f4" fmla="val 2045746"/>
              <a:gd name="f5" fmla="*/ f0 1 2363783"/>
              <a:gd name="f6" fmla="*/ f1 1 204574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363783"/>
              <a:gd name="f13" fmla="*/ f10 1 204574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363783" h="20457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E02D6998-C7C2-4DC8-89EA-8C508412A59F}"/>
              </a:ext>
            </a:extLst>
          </p:cNvPr>
          <p:cNvSpPr/>
          <p:nvPr/>
        </p:nvSpPr>
        <p:spPr>
          <a:xfrm>
            <a:off x="8558765" y="1310737"/>
            <a:ext cx="1375275" cy="792656"/>
          </a:xfrm>
          <a:custGeom>
            <a:avLst/>
            <a:gdLst>
              <a:gd name="f0" fmla="val w"/>
              <a:gd name="f1" fmla="val h"/>
              <a:gd name="f2" fmla="val 0"/>
              <a:gd name="f3" fmla="val 1375279"/>
              <a:gd name="f4" fmla="val 792661"/>
              <a:gd name="f5" fmla="val 1375278"/>
              <a:gd name="f6" fmla="val 792660"/>
              <a:gd name="f7" fmla="*/ f0 1 1375279"/>
              <a:gd name="f8" fmla="*/ f1 1 792661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1375279"/>
              <a:gd name="f15" fmla="*/ f12 1 792661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375279" h="792661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" name="群組 2">
            <a:extLst>
              <a:ext uri="{FF2B5EF4-FFF2-40B4-BE49-F238E27FC236}">
                <a16:creationId xmlns:a16="http://schemas.microsoft.com/office/drawing/2014/main" id="{CDC0D7DE-1B8F-4835-AB30-CCE12AACDEEB}"/>
              </a:ext>
            </a:extLst>
          </p:cNvPr>
          <p:cNvGrpSpPr/>
          <p:nvPr/>
        </p:nvGrpSpPr>
        <p:grpSpPr>
          <a:xfrm>
            <a:off x="4762945" y="2436811"/>
            <a:ext cx="8762109" cy="5261385"/>
            <a:chOff x="4762945" y="2436811"/>
            <a:chExt cx="8762109" cy="5261385"/>
          </a:xfrm>
        </p:grpSpPr>
        <p:sp>
          <p:nvSpPr>
            <p:cNvPr id="8" name="矩形: 圓角 32">
              <a:extLst>
                <a:ext uri="{FF2B5EF4-FFF2-40B4-BE49-F238E27FC236}">
                  <a16:creationId xmlns:a16="http://schemas.microsoft.com/office/drawing/2014/main" id="{80431E43-923A-409B-8CD9-ACFEA83A2286}"/>
                </a:ext>
              </a:extLst>
            </p:cNvPr>
            <p:cNvSpPr/>
            <p:nvPr/>
          </p:nvSpPr>
          <p:spPr>
            <a:xfrm>
              <a:off x="7810941" y="3866275"/>
              <a:ext cx="5257800" cy="1441222"/>
            </a:xfrm>
            <a:custGeom>
              <a:avLst>
                <a:gd name="f0" fmla="val 196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  <p:grpSp>
          <p:nvGrpSpPr>
            <p:cNvPr id="9" name="群組 34">
              <a:extLst>
                <a:ext uri="{FF2B5EF4-FFF2-40B4-BE49-F238E27FC236}">
                  <a16:creationId xmlns:a16="http://schemas.microsoft.com/office/drawing/2014/main" id="{B980D9E9-95E4-4E1B-B391-AEB030CF6E20}"/>
                </a:ext>
              </a:extLst>
            </p:cNvPr>
            <p:cNvGrpSpPr/>
            <p:nvPr/>
          </p:nvGrpSpPr>
          <p:grpSpPr>
            <a:xfrm>
              <a:off x="4762945" y="2436811"/>
              <a:ext cx="8762109" cy="5261385"/>
              <a:chOff x="4762945" y="2436811"/>
              <a:chExt cx="8762109" cy="5261385"/>
            </a:xfrm>
          </p:grpSpPr>
          <p:sp>
            <p:nvSpPr>
              <p:cNvPr id="10" name="TextBox 30">
                <a:extLst>
                  <a:ext uri="{FF2B5EF4-FFF2-40B4-BE49-F238E27FC236}">
                    <a16:creationId xmlns:a16="http://schemas.microsoft.com/office/drawing/2014/main" id="{D9B00624-C640-4C1B-86E3-93CDB90C23DE}"/>
                  </a:ext>
                </a:extLst>
              </p:cNvPr>
              <p:cNvSpPr txBox="1"/>
              <p:nvPr/>
            </p:nvSpPr>
            <p:spPr>
              <a:xfrm>
                <a:off x="6502206" y="2436811"/>
                <a:ext cx="5283586" cy="162985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84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6000" b="0" i="0" u="none" strike="noStrike" kern="1200" cap="none" spc="0" baseline="0">
                    <a:solidFill>
                      <a:srgbClr val="F95C47"/>
                    </a:solidFill>
                    <a:uFillTx/>
                    <a:latin typeface="More Sugar"/>
                    <a:ea typeface="More Sugar"/>
                    <a:cs typeface="More Sugar"/>
                  </a:rPr>
                  <a:t>Fresh Milk</a:t>
                </a: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2362B3BB-862B-436D-985F-FE733D28F636}"/>
                  </a:ext>
                </a:extLst>
              </p:cNvPr>
              <p:cNvSpPr txBox="1"/>
              <p:nvPr/>
            </p:nvSpPr>
            <p:spPr>
              <a:xfrm>
                <a:off x="4762945" y="3751856"/>
                <a:ext cx="8762109" cy="394634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10122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臺北</a:t>
                </a:r>
                <a:r>
                  <a:rPr lang="zh-TW" sz="10122" b="0" i="0" u="none" strike="noStrike" kern="1200" cap="none" spc="0" baseline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王漢宗特黑體"/>
                    <a:ea typeface="王漢宗特黑體"/>
                    <a:cs typeface="王漢宗特黑體"/>
                  </a:rPr>
                  <a:t>鮮奶週報</a:t>
                </a:r>
                <a:r>
                  <a:rPr lang="en-US" sz="10122" b="0" i="0" u="none" strike="noStrike" kern="1200" cap="none" spc="0" baseline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王漢宗特黑體"/>
                    <a:ea typeface="王漢宗特黑體"/>
                    <a:cs typeface="王漢宗特黑體"/>
                  </a:rPr>
                  <a:t> </a:t>
                </a:r>
                <a:r>
                  <a:rPr lang="zh-TW" sz="10122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健康週週報到</a:t>
                </a:r>
                <a:endParaRPr lang="en-US" sz="10122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  <a:cs typeface="王漢宗特黑體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800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憑</a:t>
                </a:r>
                <a:r>
                  <a:rPr lang="zh-TW" sz="4800" b="0" i="0" u="none" strike="noStrike" kern="1200" cap="none" spc="0" baseline="0">
                    <a:solidFill>
                      <a:srgbClr val="FF0000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卡</a:t>
                </a:r>
                <a:r>
                  <a:rPr lang="zh-TW" sz="4800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學期間供應</a:t>
                </a:r>
                <a:endParaRPr lang="en-US" sz="4800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  <a:cs typeface="王漢宗特黑體"/>
                </a:endParaRPr>
              </a:p>
            </p:txBody>
          </p:sp>
        </p:grpSp>
      </p:grpSp>
      <p:sp>
        <p:nvSpPr>
          <p:cNvPr id="12" name="Freeform 23">
            <a:extLst>
              <a:ext uri="{FF2B5EF4-FFF2-40B4-BE49-F238E27FC236}">
                <a16:creationId xmlns:a16="http://schemas.microsoft.com/office/drawing/2014/main" id="{529BFA27-0016-4FE0-BF4F-BF8E5B34B703}"/>
              </a:ext>
            </a:extLst>
          </p:cNvPr>
          <p:cNvSpPr/>
          <p:nvPr/>
        </p:nvSpPr>
        <p:spPr>
          <a:xfrm rot="2832428">
            <a:off x="15662585" y="2743142"/>
            <a:ext cx="988018" cy="974512"/>
          </a:xfrm>
          <a:custGeom>
            <a:avLst/>
            <a:gdLst>
              <a:gd name="f0" fmla="val w"/>
              <a:gd name="f1" fmla="val h"/>
              <a:gd name="f2" fmla="val 0"/>
              <a:gd name="f3" fmla="val 988020"/>
              <a:gd name="f4" fmla="val 974509"/>
              <a:gd name="f5" fmla="*/ f0 1 988020"/>
              <a:gd name="f6" fmla="*/ f1 1 97450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988020"/>
              <a:gd name="f13" fmla="*/ f10 1 97450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988020" h="97450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D04BB0C3-A310-4954-922F-A92EF44C68B3}"/>
              </a:ext>
            </a:extLst>
          </p:cNvPr>
          <p:cNvSpPr/>
          <p:nvPr/>
        </p:nvSpPr>
        <p:spPr>
          <a:xfrm rot="2827994">
            <a:off x="14008253" y="8045765"/>
            <a:ext cx="1108079" cy="1092918"/>
          </a:xfrm>
          <a:custGeom>
            <a:avLst/>
            <a:gdLst>
              <a:gd name="f0" fmla="val w"/>
              <a:gd name="f1" fmla="val h"/>
              <a:gd name="f2" fmla="val 0"/>
              <a:gd name="f3" fmla="val 1108076"/>
              <a:gd name="f4" fmla="val 1092922"/>
              <a:gd name="f5" fmla="val 1092923"/>
              <a:gd name="f6" fmla="*/ f0 1 1108076"/>
              <a:gd name="f7" fmla="*/ f1 1 1092922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108076"/>
              <a:gd name="f14" fmla="*/ f11 1 1092922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108076" h="1092922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5E5027DF-9A07-4917-B525-BC2DADDDF0C1}"/>
              </a:ext>
            </a:extLst>
          </p:cNvPr>
          <p:cNvSpPr/>
          <p:nvPr/>
        </p:nvSpPr>
        <p:spPr>
          <a:xfrm rot="1661050">
            <a:off x="2069178" y="2725743"/>
            <a:ext cx="744586" cy="734409"/>
          </a:xfrm>
          <a:custGeom>
            <a:avLst/>
            <a:gdLst>
              <a:gd name="f0" fmla="val w"/>
              <a:gd name="f1" fmla="val h"/>
              <a:gd name="f2" fmla="val 0"/>
              <a:gd name="f3" fmla="val 744588"/>
              <a:gd name="f4" fmla="val 734406"/>
              <a:gd name="f5" fmla="*/ f0 1 744588"/>
              <a:gd name="f6" fmla="*/ f1 1 73440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44588"/>
              <a:gd name="f13" fmla="*/ f10 1 73440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44588" h="73440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C758074E-35D4-4ABB-AEF1-4297D9A8117C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611E2668-2BA9-4547-8852-A9C3C21221FF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E6787BD1-7983-45F3-91D4-5136443C468F}"/>
              </a:ext>
            </a:extLst>
          </p:cNvPr>
          <p:cNvSpPr txBox="1"/>
          <p:nvPr/>
        </p:nvSpPr>
        <p:spPr>
          <a:xfrm>
            <a:off x="2285387" y="1593351"/>
            <a:ext cx="139064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兌領資訊查詢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8E92CA0A-C073-459C-8DF0-CA040E4953D1}"/>
              </a:ext>
            </a:extLst>
          </p:cNvPr>
          <p:cNvSpPr txBox="1"/>
          <p:nvPr/>
        </p:nvSpPr>
        <p:spPr>
          <a:xfrm>
            <a:off x="2170401" y="2818445"/>
            <a:ext cx="14517398" cy="58785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39752" marR="0" lvl="0" indent="-539752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1.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在</a:t>
            </a:r>
            <a:r>
              <a:rPr lang="zh-TW" sz="48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悠遊卡多元兌換平台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提供已領和未領的資訊，網頁建置好後，網址會補到ＱＡ中。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39752" marR="0" lvl="0" indent="-539752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2.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只要選擇</a:t>
            </a:r>
            <a:r>
              <a:rPr lang="zh-TW" sz="48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學校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和輸入</a:t>
            </a:r>
            <a:r>
              <a:rPr lang="zh-TW" sz="48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數位學生證卡號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，即可查詢過去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4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週的兌領情形。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39752" marR="0" lvl="0" indent="-539752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3.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請校長們協助溫情喊話，鼓勵家長主動關心孩子的兌領情形，提醒要領、要喝，均衡營養。（鼓勵導師主動關心弱勢孩子的兌領情形）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4F93B235-7540-499C-8089-7DA1E6670C14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FE668F5E-794B-4408-80DD-D13FBBF8D4DA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F862294E-8A71-4FDF-839D-815DCC400787}"/>
              </a:ext>
            </a:extLst>
          </p:cNvPr>
          <p:cNvSpPr txBox="1"/>
          <p:nvPr/>
        </p:nvSpPr>
        <p:spPr>
          <a:xfrm>
            <a:off x="2285387" y="1593351"/>
            <a:ext cx="139064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其他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6B7E1CBE-CDD5-4F10-A79E-CD5F93AEB9C9}"/>
              </a:ext>
            </a:extLst>
          </p:cNvPr>
          <p:cNvSpPr txBox="1"/>
          <p:nvPr/>
        </p:nvSpPr>
        <p:spPr>
          <a:xfrm>
            <a:off x="2170401" y="2818445"/>
            <a:ext cx="14517398" cy="60631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1.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建議分流兌換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2.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協助了解通路商準備度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076321" marR="0" lvl="1" indent="-619121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3/27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、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3/28</a:t>
            </a:r>
          </a:p>
          <a:p>
            <a:pPr marL="1076321" marR="0" lvl="1" indent="-619121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可請同仁順路至學區內所有通路商門市走走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076321" marR="0" lvl="1" indent="-619121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請在</a:t>
            </a:r>
            <a:r>
              <a:rPr lang="zh-TW" sz="48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生生喝鮮乳國小校長群組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回報門市準備度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   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回報</a:t>
            </a:r>
            <a:r>
              <a:rPr lang="zh-TW" sz="48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知的門市數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或</a:t>
            </a:r>
            <a:r>
              <a:rPr lang="zh-TW" sz="48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不知的</a:t>
            </a:r>
            <a:r>
              <a:rPr lang="en-US" sz="48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-</a:t>
            </a:r>
            <a:r>
              <a:rPr lang="zh-TW" sz="48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門市名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91019D41-9B59-43E2-A612-7868C903F256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A7A546A8-C75B-42D8-AAE8-25107CBF798E}"/>
              </a:ext>
            </a:extLst>
          </p:cNvPr>
          <p:cNvSpPr/>
          <p:nvPr/>
        </p:nvSpPr>
        <p:spPr>
          <a:xfrm rot="2827994">
            <a:off x="14015595" y="8294400"/>
            <a:ext cx="1108079" cy="1092918"/>
          </a:xfrm>
          <a:custGeom>
            <a:avLst/>
            <a:gdLst>
              <a:gd name="f0" fmla="val w"/>
              <a:gd name="f1" fmla="val h"/>
              <a:gd name="f2" fmla="val 0"/>
              <a:gd name="f3" fmla="val 1108076"/>
              <a:gd name="f4" fmla="val 1092922"/>
              <a:gd name="f5" fmla="val 1092923"/>
              <a:gd name="f6" fmla="*/ f0 1 1108076"/>
              <a:gd name="f7" fmla="*/ f1 1 1092922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108076"/>
              <a:gd name="f14" fmla="*/ f11 1 1092922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108076" h="1092922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6B19F7D8-F933-43DC-AFEB-2B85A01BBEC9}"/>
              </a:ext>
            </a:extLst>
          </p:cNvPr>
          <p:cNvSpPr/>
          <p:nvPr/>
        </p:nvSpPr>
        <p:spPr>
          <a:xfrm rot="726052">
            <a:off x="4470812" y="981344"/>
            <a:ext cx="1192834" cy="1176521"/>
          </a:xfrm>
          <a:custGeom>
            <a:avLst/>
            <a:gdLst>
              <a:gd name="f0" fmla="val w"/>
              <a:gd name="f1" fmla="val h"/>
              <a:gd name="f2" fmla="val 0"/>
              <a:gd name="f3" fmla="val 1192835"/>
              <a:gd name="f4" fmla="val 1176523"/>
              <a:gd name="f5" fmla="*/ f0 1 1192835"/>
              <a:gd name="f6" fmla="*/ f1 1 1176523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192835"/>
              <a:gd name="f13" fmla="*/ f10 1 1176523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192835" h="117652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0E4009CD-DAB5-4920-9829-2014470F3A9E}"/>
              </a:ext>
            </a:extLst>
          </p:cNvPr>
          <p:cNvSpPr/>
          <p:nvPr/>
        </p:nvSpPr>
        <p:spPr>
          <a:xfrm rot="714914">
            <a:off x="12149156" y="392004"/>
            <a:ext cx="1317312" cy="1317312"/>
          </a:xfrm>
          <a:custGeom>
            <a:avLst/>
            <a:gdLst>
              <a:gd name="f0" fmla="val w"/>
              <a:gd name="f1" fmla="val h"/>
              <a:gd name="f2" fmla="val 0"/>
              <a:gd name="f3" fmla="val 1317310"/>
              <a:gd name="f4" fmla="*/ f0 1 1317310"/>
              <a:gd name="f5" fmla="*/ f1 1 1317310"/>
              <a:gd name="f6" fmla="val f2"/>
              <a:gd name="f7" fmla="val f3"/>
              <a:gd name="f8" fmla="+- f7 0 f6"/>
              <a:gd name="f9" fmla="*/ f8 1 131731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317310" h="131731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" name="Freeform 28">
            <a:extLst>
              <a:ext uri="{FF2B5EF4-FFF2-40B4-BE49-F238E27FC236}">
                <a16:creationId xmlns:a16="http://schemas.microsoft.com/office/drawing/2014/main" id="{A7FC8280-18B5-4AD3-BBDF-7952CAB06433}"/>
              </a:ext>
            </a:extLst>
          </p:cNvPr>
          <p:cNvSpPr/>
          <p:nvPr/>
        </p:nvSpPr>
        <p:spPr>
          <a:xfrm rot="9162283">
            <a:off x="2778944" y="8126291"/>
            <a:ext cx="2363778" cy="2045750"/>
          </a:xfrm>
          <a:custGeom>
            <a:avLst/>
            <a:gdLst>
              <a:gd name="f0" fmla="val w"/>
              <a:gd name="f1" fmla="val h"/>
              <a:gd name="f2" fmla="val 0"/>
              <a:gd name="f3" fmla="val 2363783"/>
              <a:gd name="f4" fmla="val 2045746"/>
              <a:gd name="f5" fmla="*/ f0 1 2363783"/>
              <a:gd name="f6" fmla="*/ f1 1 204574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363783"/>
              <a:gd name="f13" fmla="*/ f10 1 204574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363783" h="20457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" name="Freeform 29">
            <a:extLst>
              <a:ext uri="{FF2B5EF4-FFF2-40B4-BE49-F238E27FC236}">
                <a16:creationId xmlns:a16="http://schemas.microsoft.com/office/drawing/2014/main" id="{43BD68FD-E998-4F7E-B947-7F08A3C074F3}"/>
              </a:ext>
            </a:extLst>
          </p:cNvPr>
          <p:cNvSpPr/>
          <p:nvPr/>
        </p:nvSpPr>
        <p:spPr>
          <a:xfrm>
            <a:off x="8558765" y="1310737"/>
            <a:ext cx="1375275" cy="792656"/>
          </a:xfrm>
          <a:custGeom>
            <a:avLst/>
            <a:gdLst>
              <a:gd name="f0" fmla="val w"/>
              <a:gd name="f1" fmla="val h"/>
              <a:gd name="f2" fmla="val 0"/>
              <a:gd name="f3" fmla="val 1375279"/>
              <a:gd name="f4" fmla="val 792661"/>
              <a:gd name="f5" fmla="val 1375278"/>
              <a:gd name="f6" fmla="val 792660"/>
              <a:gd name="f7" fmla="*/ f0 1 1375279"/>
              <a:gd name="f8" fmla="*/ f1 1 792661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1375279"/>
              <a:gd name="f15" fmla="*/ f12 1 792661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375279" h="792661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8" name="群組 2">
            <a:extLst>
              <a:ext uri="{FF2B5EF4-FFF2-40B4-BE49-F238E27FC236}">
                <a16:creationId xmlns:a16="http://schemas.microsoft.com/office/drawing/2014/main" id="{67E4EE58-2F3F-4BB9-910E-76B977EB3CF4}"/>
              </a:ext>
            </a:extLst>
          </p:cNvPr>
          <p:cNvGrpSpPr/>
          <p:nvPr/>
        </p:nvGrpSpPr>
        <p:grpSpPr>
          <a:xfrm>
            <a:off x="4572000" y="2269824"/>
            <a:ext cx="8782024" cy="6458014"/>
            <a:chOff x="4572000" y="2269824"/>
            <a:chExt cx="8782024" cy="6458014"/>
          </a:xfrm>
        </p:grpSpPr>
        <p:sp>
          <p:nvSpPr>
            <p:cNvPr id="9" name="矩形: 圓角 32">
              <a:extLst>
                <a:ext uri="{FF2B5EF4-FFF2-40B4-BE49-F238E27FC236}">
                  <a16:creationId xmlns:a16="http://schemas.microsoft.com/office/drawing/2014/main" id="{20CD942B-56B9-4015-AB22-CBD82798DECA}"/>
                </a:ext>
              </a:extLst>
            </p:cNvPr>
            <p:cNvSpPr/>
            <p:nvPr/>
          </p:nvSpPr>
          <p:spPr>
            <a:xfrm>
              <a:off x="7619996" y="3699287"/>
              <a:ext cx="5257800" cy="1441222"/>
            </a:xfrm>
            <a:custGeom>
              <a:avLst>
                <a:gd name="f0" fmla="val 196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  <p:grpSp>
          <p:nvGrpSpPr>
            <p:cNvPr id="10" name="群組 34">
              <a:extLst>
                <a:ext uri="{FF2B5EF4-FFF2-40B4-BE49-F238E27FC236}">
                  <a16:creationId xmlns:a16="http://schemas.microsoft.com/office/drawing/2014/main" id="{FCBFE12B-4386-4C02-AD91-116A6C6FD856}"/>
                </a:ext>
              </a:extLst>
            </p:cNvPr>
            <p:cNvGrpSpPr/>
            <p:nvPr/>
          </p:nvGrpSpPr>
          <p:grpSpPr>
            <a:xfrm>
              <a:off x="4572000" y="2269824"/>
              <a:ext cx="8782024" cy="6458014"/>
              <a:chOff x="4572000" y="2269824"/>
              <a:chExt cx="8782024" cy="6458014"/>
            </a:xfrm>
          </p:grpSpPr>
          <p:sp>
            <p:nvSpPr>
              <p:cNvPr id="11" name="TextBox 30">
                <a:extLst>
                  <a:ext uri="{FF2B5EF4-FFF2-40B4-BE49-F238E27FC236}">
                    <a16:creationId xmlns:a16="http://schemas.microsoft.com/office/drawing/2014/main" id="{FF35B697-F89A-4EB0-B5C0-286F04B1C5D2}"/>
                  </a:ext>
                </a:extLst>
              </p:cNvPr>
              <p:cNvSpPr txBox="1"/>
              <p:nvPr/>
            </p:nvSpPr>
            <p:spPr>
              <a:xfrm>
                <a:off x="6311261" y="2269824"/>
                <a:ext cx="5283586" cy="103824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84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6000" b="0" i="0" u="none" strike="noStrike" kern="1200" cap="none" spc="0" baseline="0">
                    <a:solidFill>
                      <a:srgbClr val="F95C47"/>
                    </a:solidFill>
                    <a:uFillTx/>
                    <a:latin typeface="More Sugar"/>
                    <a:ea typeface="More Sugar"/>
                    <a:cs typeface="More Sugar"/>
                  </a:rPr>
                  <a:t>Fresh Milk</a:t>
                </a:r>
              </a:p>
            </p:txBody>
          </p:sp>
          <p:sp>
            <p:nvSpPr>
              <p:cNvPr id="12" name="TextBox 31">
                <a:extLst>
                  <a:ext uri="{FF2B5EF4-FFF2-40B4-BE49-F238E27FC236}">
                    <a16:creationId xmlns:a16="http://schemas.microsoft.com/office/drawing/2014/main" id="{1FFC1F27-90BB-4521-8EC0-EAFCF6440AB3}"/>
                  </a:ext>
                </a:extLst>
              </p:cNvPr>
              <p:cNvSpPr txBox="1"/>
              <p:nvPr/>
            </p:nvSpPr>
            <p:spPr>
              <a:xfrm>
                <a:off x="4572000" y="3554473"/>
                <a:ext cx="8762109" cy="311534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10122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臺北</a:t>
                </a:r>
                <a:r>
                  <a:rPr lang="zh-TW" sz="10122" b="0" i="0" u="none" strike="noStrike" kern="1200" cap="none" spc="0" baseline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王漢宗特黑體"/>
                    <a:ea typeface="王漢宗特黑體"/>
                    <a:cs typeface="王漢宗特黑體"/>
                  </a:rPr>
                  <a:t>鮮奶週報</a:t>
                </a:r>
                <a:r>
                  <a:rPr lang="en-US" sz="10122" b="0" i="0" u="none" strike="noStrike" kern="1200" cap="none" spc="0" baseline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王漢宗特黑體"/>
                    <a:ea typeface="王漢宗特黑體"/>
                    <a:cs typeface="王漢宗特黑體"/>
                  </a:rPr>
                  <a:t> 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122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-</a:t>
                </a:r>
                <a:r>
                  <a:rPr lang="zh-TW" sz="10122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生生喝鮮奶</a:t>
                </a:r>
                <a:endParaRPr lang="en-US" sz="10122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  <a:cs typeface="王漢宗特黑體"/>
                </a:endParaRPr>
              </a:p>
            </p:txBody>
          </p:sp>
          <p:sp>
            <p:nvSpPr>
              <p:cNvPr id="13" name="TextBox 31">
                <a:extLst>
                  <a:ext uri="{FF2B5EF4-FFF2-40B4-BE49-F238E27FC236}">
                    <a16:creationId xmlns:a16="http://schemas.microsoft.com/office/drawing/2014/main" id="{4DF79FB8-0239-40E7-97C6-AD60924EA1C0}"/>
                  </a:ext>
                </a:extLst>
              </p:cNvPr>
              <p:cNvSpPr txBox="1"/>
              <p:nvPr/>
            </p:nvSpPr>
            <p:spPr>
              <a:xfrm>
                <a:off x="4591915" y="7250506"/>
                <a:ext cx="8762109" cy="147733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800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  <a:cs typeface="王漢宗特黑體"/>
                  </a:rPr>
                  <a:t>美好的</a:t>
                </a:r>
                <a:r>
                  <a:rPr lang="zh-TW" sz="4800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</a:rPr>
                  <a:t>事 您我一起來促成</a:t>
                </a:r>
                <a:endParaRPr lang="en-US" sz="4800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800" b="0" i="0" u="none" strike="noStrike" kern="1200" cap="none" spc="0" baseline="0">
                    <a:solidFill>
                      <a:srgbClr val="5271FF"/>
                    </a:solidFill>
                    <a:uFillTx/>
                    <a:latin typeface="王漢宗特黑體"/>
                    <a:ea typeface="王漢宗特黑體"/>
                  </a:rPr>
                  <a:t>有您真好</a:t>
                </a:r>
                <a:endParaRPr lang="en-US" sz="4800" b="0" i="0" u="none" strike="noStrike" kern="1200" cap="none" spc="0" baseline="0">
                  <a:solidFill>
                    <a:srgbClr val="5271FF"/>
                  </a:solidFill>
                  <a:uFillTx/>
                  <a:latin typeface="王漢宗特黑體"/>
                  <a:ea typeface="王漢宗特黑體"/>
                </a:endParaRPr>
              </a:p>
            </p:txBody>
          </p:sp>
        </p:grpSp>
      </p:grpSp>
      <p:sp>
        <p:nvSpPr>
          <p:cNvPr id="14" name="Freeform 23">
            <a:extLst>
              <a:ext uri="{FF2B5EF4-FFF2-40B4-BE49-F238E27FC236}">
                <a16:creationId xmlns:a16="http://schemas.microsoft.com/office/drawing/2014/main" id="{62830D64-CD98-4E19-90C4-618D1FE60877}"/>
              </a:ext>
            </a:extLst>
          </p:cNvPr>
          <p:cNvSpPr/>
          <p:nvPr/>
        </p:nvSpPr>
        <p:spPr>
          <a:xfrm rot="2832428">
            <a:off x="15662585" y="2743142"/>
            <a:ext cx="988018" cy="974512"/>
          </a:xfrm>
          <a:custGeom>
            <a:avLst/>
            <a:gdLst>
              <a:gd name="f0" fmla="val w"/>
              <a:gd name="f1" fmla="val h"/>
              <a:gd name="f2" fmla="val 0"/>
              <a:gd name="f3" fmla="val 988020"/>
              <a:gd name="f4" fmla="val 974509"/>
              <a:gd name="f5" fmla="*/ f0 1 988020"/>
              <a:gd name="f6" fmla="*/ f1 1 97450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988020"/>
              <a:gd name="f13" fmla="*/ f10 1 97450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988020" h="97450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1C106948-67B8-4FAF-87E7-624EEA00D1AD}"/>
              </a:ext>
            </a:extLst>
          </p:cNvPr>
          <p:cNvSpPr/>
          <p:nvPr/>
        </p:nvSpPr>
        <p:spPr>
          <a:xfrm rot="1661050">
            <a:off x="2069178" y="2725743"/>
            <a:ext cx="744586" cy="734409"/>
          </a:xfrm>
          <a:custGeom>
            <a:avLst/>
            <a:gdLst>
              <a:gd name="f0" fmla="val w"/>
              <a:gd name="f1" fmla="val h"/>
              <a:gd name="f2" fmla="val 0"/>
              <a:gd name="f3" fmla="val 744588"/>
              <a:gd name="f4" fmla="val 734406"/>
              <a:gd name="f5" fmla="*/ f0 1 744588"/>
              <a:gd name="f6" fmla="*/ f1 1 73440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44588"/>
              <a:gd name="f13" fmla="*/ f10 1 73440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44588" h="73440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31266A66-C49A-4150-BA8E-449BBBB99188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A003FACF-EF8D-4E0B-A67A-209CB9B21E9D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99BFFAFE-3F44-48B0-965D-76FA8347D83F}"/>
              </a:ext>
            </a:extLst>
          </p:cNvPr>
          <p:cNvSpPr txBox="1"/>
          <p:nvPr/>
        </p:nvSpPr>
        <p:spPr>
          <a:xfrm>
            <a:off x="2855579" y="1504151"/>
            <a:ext cx="11494254" cy="119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More Sugar"/>
                <a:ea typeface="More Sugar"/>
                <a:cs typeface="More Sugar"/>
              </a:rPr>
              <a:t>政策緣起</a:t>
            </a:r>
            <a:endParaRPr lang="en-US" sz="7200" b="1" i="0" u="none" strike="noStrike" kern="1200" cap="none" spc="0" baseline="0">
              <a:solidFill>
                <a:srgbClr val="3C2E3D"/>
              </a:solidFill>
              <a:uFillTx/>
              <a:latin typeface="More Sugar"/>
              <a:ea typeface="More Sugar"/>
              <a:cs typeface="More Sugar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1C36B086-1939-4970-BE1A-DCEC7984752B}"/>
              </a:ext>
            </a:extLst>
          </p:cNvPr>
          <p:cNvSpPr txBox="1"/>
          <p:nvPr/>
        </p:nvSpPr>
        <p:spPr>
          <a:xfrm>
            <a:off x="2581982" y="3017657"/>
            <a:ext cx="13414421" cy="5508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日本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—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提供中小學學童每日一瓶牛奶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1028700" marR="0" lvl="1" indent="-571500" algn="l" defTabSz="914400" rtl="0" fontAlgn="auto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1954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年頒布「學校給食法」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1028700" marR="0" lvl="1" indent="-571500" algn="l" defTabSz="914400" rtl="0" fontAlgn="auto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1964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年制定「學校食用牛乳供給對策綱要」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571500" marR="0" lvl="0" indent="-571500" algn="l" defTabSz="914400" rtl="0" fontAlgn="auto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泰國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—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提供公私立國小及幼兒園學童免費牛奶</a:t>
            </a:r>
          </a:p>
          <a:p>
            <a:pPr marL="1028700" marR="0" lvl="1" indent="-571500" algn="l" defTabSz="914400" rtl="0" fontAlgn="auto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自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1992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年起推動「學童鮮乳飲用計畫」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571500" marR="0" lvl="0" indent="-571500" algn="l" defTabSz="914400" rtl="0" fontAlgn="auto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臺灣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—</a:t>
            </a:r>
            <a:r>
              <a:rPr lang="zh-TW" sz="48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學齡兒童普遍存在乳品攝取不足及鈣質攝取量低於建議標準的問題。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Times New Roman" pitchFamily="18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5B7B8602-32E6-4FDC-9A33-64CC053DAAFF}"/>
              </a:ext>
            </a:extLst>
          </p:cNvPr>
          <p:cNvSpPr/>
          <p:nvPr/>
        </p:nvSpPr>
        <p:spPr>
          <a:xfrm rot="1724683">
            <a:off x="2274514" y="7035522"/>
            <a:ext cx="800154" cy="692493"/>
          </a:xfrm>
          <a:custGeom>
            <a:avLst/>
            <a:gdLst>
              <a:gd name="f0" fmla="val w"/>
              <a:gd name="f1" fmla="val h"/>
              <a:gd name="f2" fmla="val 0"/>
              <a:gd name="f3" fmla="val 507127"/>
              <a:gd name="f4" fmla="val 438896"/>
              <a:gd name="f5" fmla="*/ f0 1 507127"/>
              <a:gd name="f6" fmla="*/ f1 1 43889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507127"/>
              <a:gd name="f13" fmla="*/ f10 1 43889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507127" h="43889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282B52A3-715C-4EDC-A393-826227A95E64}"/>
              </a:ext>
            </a:extLst>
          </p:cNvPr>
          <p:cNvSpPr/>
          <p:nvPr/>
        </p:nvSpPr>
        <p:spPr>
          <a:xfrm rot="1724683">
            <a:off x="2267976" y="3044989"/>
            <a:ext cx="800154" cy="692493"/>
          </a:xfrm>
          <a:custGeom>
            <a:avLst/>
            <a:gdLst>
              <a:gd name="f0" fmla="val w"/>
              <a:gd name="f1" fmla="val h"/>
              <a:gd name="f2" fmla="val 0"/>
              <a:gd name="f3" fmla="val 507127"/>
              <a:gd name="f4" fmla="val 438896"/>
              <a:gd name="f5" fmla="*/ f0 1 507127"/>
              <a:gd name="f6" fmla="*/ f1 1 43889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507127"/>
              <a:gd name="f13" fmla="*/ f10 1 43889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507127" h="43889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543D9C30-C13B-44D7-A9EC-055C8038876B}"/>
              </a:ext>
            </a:extLst>
          </p:cNvPr>
          <p:cNvSpPr/>
          <p:nvPr/>
        </p:nvSpPr>
        <p:spPr>
          <a:xfrm rot="1724683">
            <a:off x="2303821" y="5401681"/>
            <a:ext cx="800154" cy="692493"/>
          </a:xfrm>
          <a:custGeom>
            <a:avLst/>
            <a:gdLst>
              <a:gd name="f0" fmla="val w"/>
              <a:gd name="f1" fmla="val h"/>
              <a:gd name="f2" fmla="val 0"/>
              <a:gd name="f3" fmla="val 507127"/>
              <a:gd name="f4" fmla="val 438896"/>
              <a:gd name="f5" fmla="*/ f0 1 507127"/>
              <a:gd name="f6" fmla="*/ f1 1 438896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507127"/>
              <a:gd name="f13" fmla="*/ f10 1 438896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507127" h="43889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F523CB9D-A55B-4023-98E5-27B244227359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6B1DBD35-614A-4CA4-9AE0-53F29506DE97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B8B8BD50-56B3-4ED8-99CD-964ADE2BE9C1}"/>
              </a:ext>
            </a:extLst>
          </p:cNvPr>
          <p:cNvSpPr txBox="1"/>
          <p:nvPr/>
        </p:nvSpPr>
        <p:spPr>
          <a:xfrm>
            <a:off x="2855579" y="1504151"/>
            <a:ext cx="6248424" cy="119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More Sugar"/>
                <a:ea typeface="More Sugar"/>
                <a:cs typeface="More Sugar"/>
              </a:rPr>
              <a:t>計畫目標</a:t>
            </a:r>
            <a:endParaRPr lang="en-US" sz="7200" b="1" i="0" u="none" strike="noStrike" kern="1200" cap="none" spc="0" baseline="0">
              <a:solidFill>
                <a:srgbClr val="3C2E3D"/>
              </a:solidFill>
              <a:uFillTx/>
              <a:latin typeface="More Sugar"/>
              <a:ea typeface="More Sugar"/>
              <a:cs typeface="More Sugar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1F7D0279-9E18-448A-A05B-AD29B146C665}"/>
              </a:ext>
            </a:extLst>
          </p:cNvPr>
          <p:cNvSpPr txBox="1"/>
          <p:nvPr/>
        </p:nvSpPr>
        <p:spPr>
          <a:xfrm>
            <a:off x="2138342" y="2780534"/>
            <a:ext cx="14692661" cy="66377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444498" marR="0" lvl="0" indent="-444498" algn="l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1.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提供臺北市公私立國小及幼兒園學童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穩定的乳品補助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，確保其獲得充足營養。</a:t>
            </a:r>
          </a:p>
          <a:p>
            <a:pPr marL="444498" marR="0" lvl="0" indent="-444498" algn="l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2.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提升學童對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乳品營養價值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的認識，養成均衡營養健康飲食觀念。</a:t>
            </a:r>
          </a:p>
          <a:p>
            <a:pPr marL="444498" marR="0" lvl="0" indent="-444498" algn="l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3.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透過數位學生證（幼兒數位卡證）至通路兌換機制，提高乳品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領取近便性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，減輕學校行政負擔。</a:t>
            </a:r>
          </a:p>
          <a:p>
            <a:pPr marL="444498" marR="0" lvl="0" indent="-444498" algn="l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4.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確保政策執行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公平性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，使公私立學校學童皆能受惠。</a:t>
            </a:r>
          </a:p>
          <a:p>
            <a:pPr marL="444498" marR="0" lvl="0" indent="-444498" algn="l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5.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推展乳品食農和食育教育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，了解臺灣酪農的努力與貢獻，以及臺灣鮮乳的營養與珍貴。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6786025A-CD86-44DF-8E52-135366333D3F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DAB0F71B-ADCA-4CB0-8B70-7923A4196F26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48858197-2C77-483E-83A8-6F189243A71E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補助對象</a:t>
            </a:r>
            <a:r>
              <a:rPr lang="en-US" sz="54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   </a:t>
            </a:r>
            <a:r>
              <a:rPr lang="zh-TW" sz="54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約</a:t>
            </a:r>
            <a:r>
              <a:rPr lang="en-US" sz="54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18.4</a:t>
            </a:r>
            <a:r>
              <a:rPr lang="zh-TW" sz="54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萬名</a:t>
            </a:r>
            <a:endParaRPr lang="en-US" sz="5400" b="1" i="0" u="none" strike="noStrike" kern="1200" cap="none" spc="0" baseline="0">
              <a:solidFill>
                <a:srgbClr val="3C2E3D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994AC349-E2D7-462E-ACAF-0E449174810A}"/>
              </a:ext>
            </a:extLst>
          </p:cNvPr>
          <p:cNvSpPr txBox="1"/>
          <p:nvPr/>
        </p:nvSpPr>
        <p:spPr>
          <a:xfrm>
            <a:off x="2231026" y="3014795"/>
            <a:ext cx="13923367" cy="53040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571500" marR="0" lvl="0" indent="-5715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臺北市</a:t>
            </a:r>
            <a:r>
              <a:rPr lang="zh-TW" sz="54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公私立國小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及</a:t>
            </a:r>
            <a:r>
              <a:rPr lang="zh-TW" sz="54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幼兒園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的學童</a:t>
            </a:r>
            <a:endParaRPr lang="en-US" sz="5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1028700" marR="0" lvl="1" indent="-5715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公立國小及附設幼兒園學童（含特教學校國小部）。</a:t>
            </a:r>
          </a:p>
          <a:p>
            <a:pPr marL="1028700" marR="0" lvl="1" indent="-5715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私立國小學童。</a:t>
            </a:r>
          </a:p>
          <a:p>
            <a:pPr marL="1028700" marR="0" lvl="1" indent="-5715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私立幼兒園幼生。</a:t>
            </a:r>
          </a:p>
          <a:p>
            <a:pPr marL="1028700" marR="0" lvl="1" indent="-5715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非營利幼兒園幼生。</a:t>
            </a:r>
          </a:p>
          <a:p>
            <a:pPr marL="1028700" marR="0" lvl="1" indent="-5715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職場互助教保服務中心幼生。</a:t>
            </a:r>
          </a:p>
          <a:p>
            <a:pPr marL="1028700" marR="0" lvl="1" indent="-5715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獨立幼兒園幼生。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F43020E9-70C7-4A95-A4B6-66ED8D447CFC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264EA501-DB65-4CB6-9829-94C8E0CC2BBD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184C6165-0B89-4A36-9F2C-8D0340DBED3F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兌換時間</a:t>
            </a:r>
            <a:endParaRPr lang="en-US" sz="5400" b="1" i="0" u="none" strike="noStrike" kern="1200" cap="none" spc="0" baseline="0">
              <a:solidFill>
                <a:srgbClr val="3C2E3D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grpSp>
        <p:nvGrpSpPr>
          <p:cNvPr id="5" name="群組 68">
            <a:extLst>
              <a:ext uri="{FF2B5EF4-FFF2-40B4-BE49-F238E27FC236}">
                <a16:creationId xmlns:a16="http://schemas.microsoft.com/office/drawing/2014/main" id="{73C0C163-BE40-4D7C-964F-C4C9C2CA75CE}"/>
              </a:ext>
            </a:extLst>
          </p:cNvPr>
          <p:cNvGrpSpPr/>
          <p:nvPr/>
        </p:nvGrpSpPr>
        <p:grpSpPr>
          <a:xfrm>
            <a:off x="3047996" y="2923529"/>
            <a:ext cx="12362990" cy="2513310"/>
            <a:chOff x="3047996" y="2923529"/>
            <a:chExt cx="12362990" cy="2513310"/>
          </a:xfrm>
        </p:grpSpPr>
        <p:grpSp>
          <p:nvGrpSpPr>
            <p:cNvPr id="6" name="群組 24">
              <a:extLst>
                <a:ext uri="{FF2B5EF4-FFF2-40B4-BE49-F238E27FC236}">
                  <a16:creationId xmlns:a16="http://schemas.microsoft.com/office/drawing/2014/main" id="{E03C98FD-788E-4808-A172-1614054BBA12}"/>
                </a:ext>
              </a:extLst>
            </p:cNvPr>
            <p:cNvGrpSpPr/>
            <p:nvPr/>
          </p:nvGrpSpPr>
          <p:grpSpPr>
            <a:xfrm>
              <a:off x="3047996" y="2951738"/>
              <a:ext cx="1573417" cy="2485101"/>
              <a:chOff x="3047996" y="2951738"/>
              <a:chExt cx="1573417" cy="2485101"/>
            </a:xfrm>
          </p:grpSpPr>
          <p:grpSp>
            <p:nvGrpSpPr>
              <p:cNvPr id="7" name="Group 26">
                <a:extLst>
                  <a:ext uri="{FF2B5EF4-FFF2-40B4-BE49-F238E27FC236}">
                    <a16:creationId xmlns:a16="http://schemas.microsoft.com/office/drawing/2014/main" id="{F037660D-4A61-48DA-820F-082981BCB243}"/>
                  </a:ext>
                </a:extLst>
              </p:cNvPr>
              <p:cNvGrpSpPr/>
              <p:nvPr/>
            </p:nvGrpSpPr>
            <p:grpSpPr>
              <a:xfrm>
                <a:off x="3047996" y="2982407"/>
                <a:ext cx="1573417" cy="2454432"/>
                <a:chOff x="3047996" y="2982407"/>
                <a:chExt cx="1573417" cy="2454432"/>
              </a:xfrm>
            </p:grpSpPr>
            <p:sp>
              <p:nvSpPr>
                <p:cNvPr id="8" name="Freeform 27">
                  <a:extLst>
                    <a:ext uri="{FF2B5EF4-FFF2-40B4-BE49-F238E27FC236}">
                      <a16:creationId xmlns:a16="http://schemas.microsoft.com/office/drawing/2014/main" id="{8FD656B9-04E1-42FF-A1A3-F65FCCF4942C}"/>
                    </a:ext>
                  </a:extLst>
                </p:cNvPr>
                <p:cNvSpPr/>
                <p:nvPr/>
              </p:nvSpPr>
              <p:spPr>
                <a:xfrm>
                  <a:off x="3047996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9" name="TextBox 28">
                  <a:extLst>
                    <a:ext uri="{FF2B5EF4-FFF2-40B4-BE49-F238E27FC236}">
                      <a16:creationId xmlns:a16="http://schemas.microsoft.com/office/drawing/2014/main" id="{450D4413-4AD7-456C-A62E-1DAC37C52551}"/>
                    </a:ext>
                  </a:extLst>
                </p:cNvPr>
                <p:cNvSpPr txBox="1"/>
                <p:nvPr/>
              </p:nvSpPr>
              <p:spPr>
                <a:xfrm>
                  <a:off x="3047996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B9B00CA4-3974-4D9F-A2D4-D7D23ED547B3}"/>
                  </a:ext>
                </a:extLst>
              </p:cNvPr>
              <p:cNvSpPr/>
              <p:nvPr/>
            </p:nvSpPr>
            <p:spPr>
              <a:xfrm rot="124653">
                <a:off x="3316080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1" name="TextBox 191">
                <a:extLst>
                  <a:ext uri="{FF2B5EF4-FFF2-40B4-BE49-F238E27FC236}">
                    <a16:creationId xmlns:a16="http://schemas.microsoft.com/office/drawing/2014/main" id="{37D91858-9BD0-4E83-A01F-3E81F2031069}"/>
                  </a:ext>
                </a:extLst>
              </p:cNvPr>
              <p:cNvSpPr txBox="1"/>
              <p:nvPr/>
            </p:nvSpPr>
            <p:spPr>
              <a:xfrm>
                <a:off x="3301971" y="3486250"/>
                <a:ext cx="992681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週一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12" name="群組 65">
              <a:extLst>
                <a:ext uri="{FF2B5EF4-FFF2-40B4-BE49-F238E27FC236}">
                  <a16:creationId xmlns:a16="http://schemas.microsoft.com/office/drawing/2014/main" id="{CFA06C85-FECC-4B29-B564-6CFBECFB51BD}"/>
                </a:ext>
              </a:extLst>
            </p:cNvPr>
            <p:cNvGrpSpPr/>
            <p:nvPr/>
          </p:nvGrpSpPr>
          <p:grpSpPr>
            <a:xfrm>
              <a:off x="10241051" y="2951738"/>
              <a:ext cx="1573417" cy="2485101"/>
              <a:chOff x="10241051" y="2951738"/>
              <a:chExt cx="1573417" cy="2485101"/>
            </a:xfrm>
          </p:grpSpPr>
          <p:grpSp>
            <p:nvGrpSpPr>
              <p:cNvPr id="13" name="Group 47">
                <a:extLst>
                  <a:ext uri="{FF2B5EF4-FFF2-40B4-BE49-F238E27FC236}">
                    <a16:creationId xmlns:a16="http://schemas.microsoft.com/office/drawing/2014/main" id="{B7FE8CC8-A10F-4ADC-86C6-1FEBCAAA6F0E}"/>
                  </a:ext>
                </a:extLst>
              </p:cNvPr>
              <p:cNvGrpSpPr/>
              <p:nvPr/>
            </p:nvGrpSpPr>
            <p:grpSpPr>
              <a:xfrm>
                <a:off x="10241051" y="2982407"/>
                <a:ext cx="1573417" cy="2454432"/>
                <a:chOff x="10241051" y="2982407"/>
                <a:chExt cx="1573417" cy="2454432"/>
              </a:xfrm>
            </p:grpSpPr>
            <p:sp>
              <p:nvSpPr>
                <p:cNvPr id="14" name="Freeform 48">
                  <a:extLst>
                    <a:ext uri="{FF2B5EF4-FFF2-40B4-BE49-F238E27FC236}">
                      <a16:creationId xmlns:a16="http://schemas.microsoft.com/office/drawing/2014/main" id="{0B1587B0-F688-4C31-BD55-9B45BAE3F8A3}"/>
                    </a:ext>
                  </a:extLst>
                </p:cNvPr>
                <p:cNvSpPr/>
                <p:nvPr/>
              </p:nvSpPr>
              <p:spPr>
                <a:xfrm>
                  <a:off x="10241051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15" name="TextBox 49">
                  <a:extLst>
                    <a:ext uri="{FF2B5EF4-FFF2-40B4-BE49-F238E27FC236}">
                      <a16:creationId xmlns:a16="http://schemas.microsoft.com/office/drawing/2014/main" id="{79E213CE-0C9C-4FFC-8B76-B0B41D04247C}"/>
                    </a:ext>
                  </a:extLst>
                </p:cNvPr>
                <p:cNvSpPr txBox="1"/>
                <p:nvPr/>
              </p:nvSpPr>
              <p:spPr>
                <a:xfrm>
                  <a:off x="10241051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6" name="Freeform 50">
                <a:extLst>
                  <a:ext uri="{FF2B5EF4-FFF2-40B4-BE49-F238E27FC236}">
                    <a16:creationId xmlns:a16="http://schemas.microsoft.com/office/drawing/2014/main" id="{961EFAE2-A466-4D18-AD4C-A67A23B8C98D}"/>
                  </a:ext>
                </a:extLst>
              </p:cNvPr>
              <p:cNvSpPr/>
              <p:nvPr/>
            </p:nvSpPr>
            <p:spPr>
              <a:xfrm rot="124653">
                <a:off x="10509126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*/ f0 1 964457"/>
                  <a:gd name="f6" fmla="*/ f1 1 249005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964457"/>
                  <a:gd name="f13" fmla="*/ f10 1 249005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4"/>
                    </a:lnTo>
                    <a:lnTo>
                      <a:pt x="f2" y="f4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7" name="TextBox 194">
                <a:extLst>
                  <a:ext uri="{FF2B5EF4-FFF2-40B4-BE49-F238E27FC236}">
                    <a16:creationId xmlns:a16="http://schemas.microsoft.com/office/drawing/2014/main" id="{301A7C1D-A3DE-4750-9B0D-42781C7280CB}"/>
                  </a:ext>
                </a:extLst>
              </p:cNvPr>
              <p:cNvSpPr txBox="1"/>
              <p:nvPr/>
            </p:nvSpPr>
            <p:spPr>
              <a:xfrm>
                <a:off x="10529251" y="3486250"/>
                <a:ext cx="997006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週五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18" name="群組 25">
              <a:extLst>
                <a:ext uri="{FF2B5EF4-FFF2-40B4-BE49-F238E27FC236}">
                  <a16:creationId xmlns:a16="http://schemas.microsoft.com/office/drawing/2014/main" id="{B392F1A7-527B-42FB-99FC-62C2D061B926}"/>
                </a:ext>
              </a:extLst>
            </p:cNvPr>
            <p:cNvGrpSpPr/>
            <p:nvPr/>
          </p:nvGrpSpPr>
          <p:grpSpPr>
            <a:xfrm>
              <a:off x="4846265" y="2934154"/>
              <a:ext cx="1573417" cy="2502685"/>
              <a:chOff x="4846265" y="2934154"/>
              <a:chExt cx="1573417" cy="2502685"/>
            </a:xfrm>
          </p:grpSpPr>
          <p:grpSp>
            <p:nvGrpSpPr>
              <p:cNvPr id="19" name="Group 89">
                <a:extLst>
                  <a:ext uri="{FF2B5EF4-FFF2-40B4-BE49-F238E27FC236}">
                    <a16:creationId xmlns:a16="http://schemas.microsoft.com/office/drawing/2014/main" id="{E29DFE72-482D-404C-81D8-071DF11E939A}"/>
                  </a:ext>
                </a:extLst>
              </p:cNvPr>
              <p:cNvGrpSpPr/>
              <p:nvPr/>
            </p:nvGrpSpPr>
            <p:grpSpPr>
              <a:xfrm>
                <a:off x="4846265" y="2982407"/>
                <a:ext cx="1573417" cy="2454432"/>
                <a:chOff x="4846265" y="2982407"/>
                <a:chExt cx="1573417" cy="2454432"/>
              </a:xfrm>
            </p:grpSpPr>
            <p:sp>
              <p:nvSpPr>
                <p:cNvPr id="20" name="Freeform 90">
                  <a:extLst>
                    <a:ext uri="{FF2B5EF4-FFF2-40B4-BE49-F238E27FC236}">
                      <a16:creationId xmlns:a16="http://schemas.microsoft.com/office/drawing/2014/main" id="{43F7B1B0-9685-4AC2-AD06-0B72B971EE2F}"/>
                    </a:ext>
                  </a:extLst>
                </p:cNvPr>
                <p:cNvSpPr/>
                <p:nvPr/>
              </p:nvSpPr>
              <p:spPr>
                <a:xfrm>
                  <a:off x="4846265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21" name="TextBox 91">
                  <a:extLst>
                    <a:ext uri="{FF2B5EF4-FFF2-40B4-BE49-F238E27FC236}">
                      <a16:creationId xmlns:a16="http://schemas.microsoft.com/office/drawing/2014/main" id="{2CF77CF1-A15A-4788-9F64-CFACEA4E0BC9}"/>
                    </a:ext>
                  </a:extLst>
                </p:cNvPr>
                <p:cNvSpPr txBox="1"/>
                <p:nvPr/>
              </p:nvSpPr>
              <p:spPr>
                <a:xfrm>
                  <a:off x="4846265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2" name="Freeform 92">
                <a:extLst>
                  <a:ext uri="{FF2B5EF4-FFF2-40B4-BE49-F238E27FC236}">
                    <a16:creationId xmlns:a16="http://schemas.microsoft.com/office/drawing/2014/main" id="{974DEF86-8590-4850-96D8-96F5C2FFC50E}"/>
                  </a:ext>
                </a:extLst>
              </p:cNvPr>
              <p:cNvSpPr/>
              <p:nvPr/>
            </p:nvSpPr>
            <p:spPr>
              <a:xfrm rot="21437995">
                <a:off x="5114339" y="2934154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23" name="TextBox 200">
                <a:extLst>
                  <a:ext uri="{FF2B5EF4-FFF2-40B4-BE49-F238E27FC236}">
                    <a16:creationId xmlns:a16="http://schemas.microsoft.com/office/drawing/2014/main" id="{28E24EA8-FAAD-4702-A5B8-44B27311FB63}"/>
                  </a:ext>
                </a:extLst>
              </p:cNvPr>
              <p:cNvSpPr txBox="1"/>
              <p:nvPr/>
            </p:nvSpPr>
            <p:spPr>
              <a:xfrm>
                <a:off x="5128677" y="3468666"/>
                <a:ext cx="1002694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週二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24" name="群組 63">
              <a:extLst>
                <a:ext uri="{FF2B5EF4-FFF2-40B4-BE49-F238E27FC236}">
                  <a16:creationId xmlns:a16="http://schemas.microsoft.com/office/drawing/2014/main" id="{1D0F8D0F-1C65-4A21-BE91-CDEFF59500D8}"/>
                </a:ext>
              </a:extLst>
            </p:cNvPr>
            <p:cNvGrpSpPr/>
            <p:nvPr/>
          </p:nvGrpSpPr>
          <p:grpSpPr>
            <a:xfrm>
              <a:off x="6644524" y="2951738"/>
              <a:ext cx="1573417" cy="2485101"/>
              <a:chOff x="6644524" y="2951738"/>
              <a:chExt cx="1573417" cy="2485101"/>
            </a:xfrm>
          </p:grpSpPr>
          <p:grpSp>
            <p:nvGrpSpPr>
              <p:cNvPr id="25" name="Group 110">
                <a:extLst>
                  <a:ext uri="{FF2B5EF4-FFF2-40B4-BE49-F238E27FC236}">
                    <a16:creationId xmlns:a16="http://schemas.microsoft.com/office/drawing/2014/main" id="{57FA0F53-8A30-483E-96FE-5D1E9646805A}"/>
                  </a:ext>
                </a:extLst>
              </p:cNvPr>
              <p:cNvGrpSpPr/>
              <p:nvPr/>
            </p:nvGrpSpPr>
            <p:grpSpPr>
              <a:xfrm>
                <a:off x="6644524" y="2982407"/>
                <a:ext cx="1573417" cy="2454432"/>
                <a:chOff x="6644524" y="2982407"/>
                <a:chExt cx="1573417" cy="2454432"/>
              </a:xfrm>
            </p:grpSpPr>
            <p:sp>
              <p:nvSpPr>
                <p:cNvPr id="26" name="Freeform 111">
                  <a:extLst>
                    <a:ext uri="{FF2B5EF4-FFF2-40B4-BE49-F238E27FC236}">
                      <a16:creationId xmlns:a16="http://schemas.microsoft.com/office/drawing/2014/main" id="{0E34B46A-2830-4C50-AAA7-FB9D3DC2F01C}"/>
                    </a:ext>
                  </a:extLst>
                </p:cNvPr>
                <p:cNvSpPr/>
                <p:nvPr/>
              </p:nvSpPr>
              <p:spPr>
                <a:xfrm>
                  <a:off x="6644524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27" name="TextBox 112">
                  <a:extLst>
                    <a:ext uri="{FF2B5EF4-FFF2-40B4-BE49-F238E27FC236}">
                      <a16:creationId xmlns:a16="http://schemas.microsoft.com/office/drawing/2014/main" id="{29CAE774-6C3E-4705-BB6A-8405CCF1F68A}"/>
                    </a:ext>
                  </a:extLst>
                </p:cNvPr>
                <p:cNvSpPr txBox="1"/>
                <p:nvPr/>
              </p:nvSpPr>
              <p:spPr>
                <a:xfrm>
                  <a:off x="6644524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8" name="Freeform 113">
                <a:extLst>
                  <a:ext uri="{FF2B5EF4-FFF2-40B4-BE49-F238E27FC236}">
                    <a16:creationId xmlns:a16="http://schemas.microsoft.com/office/drawing/2014/main" id="{E41E903B-6750-4A08-B7CD-A75D3D3435BB}"/>
                  </a:ext>
                </a:extLst>
              </p:cNvPr>
              <p:cNvSpPr/>
              <p:nvPr/>
            </p:nvSpPr>
            <p:spPr>
              <a:xfrm rot="120321">
                <a:off x="6949010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29" name="TextBox 203">
                <a:extLst>
                  <a:ext uri="{FF2B5EF4-FFF2-40B4-BE49-F238E27FC236}">
                    <a16:creationId xmlns:a16="http://schemas.microsoft.com/office/drawing/2014/main" id="{479B07DF-88FC-44CA-BFFC-B98FFC5B86E5}"/>
                  </a:ext>
                </a:extLst>
              </p:cNvPr>
              <p:cNvSpPr txBox="1"/>
              <p:nvPr/>
            </p:nvSpPr>
            <p:spPr>
              <a:xfrm>
                <a:off x="6971714" y="3486250"/>
                <a:ext cx="919036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週三</a:t>
                </a:r>
              </a:p>
            </p:txBody>
          </p:sp>
        </p:grpSp>
        <p:grpSp>
          <p:nvGrpSpPr>
            <p:cNvPr id="30" name="群組 66">
              <a:extLst>
                <a:ext uri="{FF2B5EF4-FFF2-40B4-BE49-F238E27FC236}">
                  <a16:creationId xmlns:a16="http://schemas.microsoft.com/office/drawing/2014/main" id="{2E23D5F8-7F27-4D4A-A02A-B825223D54B6}"/>
                </a:ext>
              </a:extLst>
            </p:cNvPr>
            <p:cNvGrpSpPr/>
            <p:nvPr/>
          </p:nvGrpSpPr>
          <p:grpSpPr>
            <a:xfrm>
              <a:off x="12039310" y="2951738"/>
              <a:ext cx="1573417" cy="2485101"/>
              <a:chOff x="12039310" y="2951738"/>
              <a:chExt cx="1573417" cy="2485101"/>
            </a:xfrm>
          </p:grpSpPr>
          <p:grpSp>
            <p:nvGrpSpPr>
              <p:cNvPr id="31" name="Group 131">
                <a:extLst>
                  <a:ext uri="{FF2B5EF4-FFF2-40B4-BE49-F238E27FC236}">
                    <a16:creationId xmlns:a16="http://schemas.microsoft.com/office/drawing/2014/main" id="{A088694F-6ECF-468D-AF8D-1A6C5C767B98}"/>
                  </a:ext>
                </a:extLst>
              </p:cNvPr>
              <p:cNvGrpSpPr/>
              <p:nvPr/>
            </p:nvGrpSpPr>
            <p:grpSpPr>
              <a:xfrm>
                <a:off x="12039310" y="2982407"/>
                <a:ext cx="1573417" cy="2454432"/>
                <a:chOff x="12039310" y="2982407"/>
                <a:chExt cx="1573417" cy="2454432"/>
              </a:xfrm>
            </p:grpSpPr>
            <p:sp>
              <p:nvSpPr>
                <p:cNvPr id="32" name="Freeform 132">
                  <a:extLst>
                    <a:ext uri="{FF2B5EF4-FFF2-40B4-BE49-F238E27FC236}">
                      <a16:creationId xmlns:a16="http://schemas.microsoft.com/office/drawing/2014/main" id="{47B1A395-664E-4DEC-8B68-63BF232323CE}"/>
                    </a:ext>
                  </a:extLst>
                </p:cNvPr>
                <p:cNvSpPr/>
                <p:nvPr/>
              </p:nvSpPr>
              <p:spPr>
                <a:xfrm>
                  <a:off x="12039310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3" name="TextBox 133">
                  <a:extLst>
                    <a:ext uri="{FF2B5EF4-FFF2-40B4-BE49-F238E27FC236}">
                      <a16:creationId xmlns:a16="http://schemas.microsoft.com/office/drawing/2014/main" id="{8E95F7B2-9B6F-4AEB-9006-318A42FE4CA1}"/>
                    </a:ext>
                  </a:extLst>
                </p:cNvPr>
                <p:cNvSpPr txBox="1"/>
                <p:nvPr/>
              </p:nvSpPr>
              <p:spPr>
                <a:xfrm>
                  <a:off x="12039310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4" name="Freeform 134">
                <a:extLst>
                  <a:ext uri="{FF2B5EF4-FFF2-40B4-BE49-F238E27FC236}">
                    <a16:creationId xmlns:a16="http://schemas.microsoft.com/office/drawing/2014/main" id="{76BDB16A-EF7C-4C5D-8027-01B1C84B4AD7}"/>
                  </a:ext>
                </a:extLst>
              </p:cNvPr>
              <p:cNvSpPr/>
              <p:nvPr/>
            </p:nvSpPr>
            <p:spPr>
              <a:xfrm rot="120321">
                <a:off x="12343787" y="2951738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35" name="TextBox 206">
                <a:extLst>
                  <a:ext uri="{FF2B5EF4-FFF2-40B4-BE49-F238E27FC236}">
                    <a16:creationId xmlns:a16="http://schemas.microsoft.com/office/drawing/2014/main" id="{874646C9-3634-4B44-B89B-D015B2AE369D}"/>
                  </a:ext>
                </a:extLst>
              </p:cNvPr>
              <p:cNvSpPr txBox="1"/>
              <p:nvPr/>
            </p:nvSpPr>
            <p:spPr>
              <a:xfrm>
                <a:off x="12246147" y="3486250"/>
                <a:ext cx="1159742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週六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  <p:grpSp>
          <p:nvGrpSpPr>
            <p:cNvPr id="36" name="群組 64">
              <a:extLst>
                <a:ext uri="{FF2B5EF4-FFF2-40B4-BE49-F238E27FC236}">
                  <a16:creationId xmlns:a16="http://schemas.microsoft.com/office/drawing/2014/main" id="{E045840C-6258-4505-8B4D-7306327CDCBE}"/>
                </a:ext>
              </a:extLst>
            </p:cNvPr>
            <p:cNvGrpSpPr/>
            <p:nvPr/>
          </p:nvGrpSpPr>
          <p:grpSpPr>
            <a:xfrm>
              <a:off x="8442783" y="2923529"/>
              <a:ext cx="1573417" cy="2513310"/>
              <a:chOff x="8442783" y="2923529"/>
              <a:chExt cx="1573417" cy="2513310"/>
            </a:xfrm>
          </p:grpSpPr>
          <p:grpSp>
            <p:nvGrpSpPr>
              <p:cNvPr id="37" name="Group 152">
                <a:extLst>
                  <a:ext uri="{FF2B5EF4-FFF2-40B4-BE49-F238E27FC236}">
                    <a16:creationId xmlns:a16="http://schemas.microsoft.com/office/drawing/2014/main" id="{4851026E-214B-49D2-BE06-EC57D9F01119}"/>
                  </a:ext>
                </a:extLst>
              </p:cNvPr>
              <p:cNvGrpSpPr/>
              <p:nvPr/>
            </p:nvGrpSpPr>
            <p:grpSpPr>
              <a:xfrm>
                <a:off x="8442783" y="2982407"/>
                <a:ext cx="1573417" cy="2454432"/>
                <a:chOff x="8442783" y="2982407"/>
                <a:chExt cx="1573417" cy="2454432"/>
              </a:xfrm>
            </p:grpSpPr>
            <p:sp>
              <p:nvSpPr>
                <p:cNvPr id="38" name="Freeform 153">
                  <a:extLst>
                    <a:ext uri="{FF2B5EF4-FFF2-40B4-BE49-F238E27FC236}">
                      <a16:creationId xmlns:a16="http://schemas.microsoft.com/office/drawing/2014/main" id="{83CA70D6-F700-4611-AC97-33D7A4890BA9}"/>
                    </a:ext>
                  </a:extLst>
                </p:cNvPr>
                <p:cNvSpPr/>
                <p:nvPr/>
              </p:nvSpPr>
              <p:spPr>
                <a:xfrm>
                  <a:off x="8442783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A1D4E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9" name="TextBox 154">
                  <a:extLst>
                    <a:ext uri="{FF2B5EF4-FFF2-40B4-BE49-F238E27FC236}">
                      <a16:creationId xmlns:a16="http://schemas.microsoft.com/office/drawing/2014/main" id="{1648D101-CB5A-4C7D-8775-EA76702A69D6}"/>
                    </a:ext>
                  </a:extLst>
                </p:cNvPr>
                <p:cNvSpPr txBox="1"/>
                <p:nvPr/>
              </p:nvSpPr>
              <p:spPr>
                <a:xfrm>
                  <a:off x="8442783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0" name="Freeform 155">
                <a:extLst>
                  <a:ext uri="{FF2B5EF4-FFF2-40B4-BE49-F238E27FC236}">
                    <a16:creationId xmlns:a16="http://schemas.microsoft.com/office/drawing/2014/main" id="{9A6DA011-60F1-468F-BCB1-9E9D4DC61FF0}"/>
                  </a:ext>
                </a:extLst>
              </p:cNvPr>
              <p:cNvSpPr/>
              <p:nvPr/>
            </p:nvSpPr>
            <p:spPr>
              <a:xfrm rot="21402311">
                <a:off x="8710867" y="2923529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41" name="TextBox 209">
                <a:extLst>
                  <a:ext uri="{FF2B5EF4-FFF2-40B4-BE49-F238E27FC236}">
                    <a16:creationId xmlns:a16="http://schemas.microsoft.com/office/drawing/2014/main" id="{FC05B642-77CA-42F0-B9F2-95D26E59B465}"/>
                  </a:ext>
                </a:extLst>
              </p:cNvPr>
              <p:cNvSpPr txBox="1"/>
              <p:nvPr/>
            </p:nvSpPr>
            <p:spPr>
              <a:xfrm>
                <a:off x="8726100" y="3458050"/>
                <a:ext cx="1006800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週四</a:t>
                </a:r>
              </a:p>
            </p:txBody>
          </p:sp>
        </p:grpSp>
        <p:grpSp>
          <p:nvGrpSpPr>
            <p:cNvPr id="42" name="群組 67">
              <a:extLst>
                <a:ext uri="{FF2B5EF4-FFF2-40B4-BE49-F238E27FC236}">
                  <a16:creationId xmlns:a16="http://schemas.microsoft.com/office/drawing/2014/main" id="{43A239EC-7F7E-4C39-A0AA-ED3997C3F5EC}"/>
                </a:ext>
              </a:extLst>
            </p:cNvPr>
            <p:cNvGrpSpPr/>
            <p:nvPr/>
          </p:nvGrpSpPr>
          <p:grpSpPr>
            <a:xfrm>
              <a:off x="13837569" y="2934154"/>
              <a:ext cx="1573417" cy="2502685"/>
              <a:chOff x="13837569" y="2934154"/>
              <a:chExt cx="1573417" cy="2502685"/>
            </a:xfrm>
          </p:grpSpPr>
          <p:grpSp>
            <p:nvGrpSpPr>
              <p:cNvPr id="43" name="Group 89">
                <a:extLst>
                  <a:ext uri="{FF2B5EF4-FFF2-40B4-BE49-F238E27FC236}">
                    <a16:creationId xmlns:a16="http://schemas.microsoft.com/office/drawing/2014/main" id="{ED444E4F-71F1-47E0-ABE9-A511A4F7CD9D}"/>
                  </a:ext>
                </a:extLst>
              </p:cNvPr>
              <p:cNvGrpSpPr/>
              <p:nvPr/>
            </p:nvGrpSpPr>
            <p:grpSpPr>
              <a:xfrm>
                <a:off x="13837569" y="2982407"/>
                <a:ext cx="1573417" cy="2454432"/>
                <a:chOff x="13837569" y="2982407"/>
                <a:chExt cx="1573417" cy="2454432"/>
              </a:xfrm>
            </p:grpSpPr>
            <p:sp>
              <p:nvSpPr>
                <p:cNvPr id="44" name="Freeform 90">
                  <a:extLst>
                    <a:ext uri="{FF2B5EF4-FFF2-40B4-BE49-F238E27FC236}">
                      <a16:creationId xmlns:a16="http://schemas.microsoft.com/office/drawing/2014/main" id="{64255999-7EEA-4368-AD2A-67B71A5AFC3B}"/>
                    </a:ext>
                  </a:extLst>
                </p:cNvPr>
                <p:cNvSpPr/>
                <p:nvPr/>
              </p:nvSpPr>
              <p:spPr>
                <a:xfrm>
                  <a:off x="13837569" y="3092308"/>
                  <a:ext cx="1573417" cy="234453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12800"/>
                    <a:gd name="f4" fmla="*/ f0 1 812800"/>
                    <a:gd name="f5" fmla="*/ f1 1 812800"/>
                    <a:gd name="f6" fmla="val f2"/>
                    <a:gd name="f7" fmla="val f3"/>
                    <a:gd name="f8" fmla="+- f7 0 f6"/>
                    <a:gd name="f9" fmla="*/ f8 1 8128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812800" h="8128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cap="flat">
                  <a:noFill/>
                  <a:prstDash val="solid"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5" name="TextBox 91">
                  <a:extLst>
                    <a:ext uri="{FF2B5EF4-FFF2-40B4-BE49-F238E27FC236}">
                      <a16:creationId xmlns:a16="http://schemas.microsoft.com/office/drawing/2014/main" id="{04152A48-88FC-470A-996C-98EADA3FFC33}"/>
                    </a:ext>
                  </a:extLst>
                </p:cNvPr>
                <p:cNvSpPr txBox="1"/>
                <p:nvPr/>
              </p:nvSpPr>
              <p:spPr>
                <a:xfrm>
                  <a:off x="13837569" y="2982407"/>
                  <a:ext cx="1573417" cy="245443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50804" tIns="50804" rIns="50804" bIns="50804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ts val="266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zh-TW" alt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3C8B8E72-8F15-4E80-AAE1-7014C756BF54}"/>
                  </a:ext>
                </a:extLst>
              </p:cNvPr>
              <p:cNvSpPr/>
              <p:nvPr/>
            </p:nvSpPr>
            <p:spPr>
              <a:xfrm rot="21437995">
                <a:off x="14105653" y="2934154"/>
                <a:ext cx="964454" cy="279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4457"/>
                  <a:gd name="f4" fmla="val 249005"/>
                  <a:gd name="f5" fmla="val 249006"/>
                  <a:gd name="f6" fmla="*/ f0 1 964457"/>
                  <a:gd name="f7" fmla="*/ f1 1 24900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64457"/>
                  <a:gd name="f14" fmla="*/ f11 1 24900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64457" h="249005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5"/>
                    </a:lnTo>
                    <a:lnTo>
                      <a:pt x="f2" y="f5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47" name="TextBox 200">
                <a:extLst>
                  <a:ext uri="{FF2B5EF4-FFF2-40B4-BE49-F238E27FC236}">
                    <a16:creationId xmlns:a16="http://schemas.microsoft.com/office/drawing/2014/main" id="{EBD394F5-967F-42DA-8C46-189AE9954AA5}"/>
                  </a:ext>
                </a:extLst>
              </p:cNvPr>
              <p:cNvSpPr txBox="1"/>
              <p:nvPr/>
            </p:nvSpPr>
            <p:spPr>
              <a:xfrm>
                <a:off x="14122935" y="3468666"/>
                <a:ext cx="1002694" cy="1800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ts val="6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4588" b="0" i="0" u="none" strike="noStrike" kern="1200" cap="none" spc="0" baseline="0">
                    <a:solidFill>
                      <a:srgbClr val="3C2E3D"/>
                    </a:solidFill>
                    <a:uFillTx/>
                    <a:latin typeface="Finger Paint"/>
                    <a:ea typeface="Finger Paint"/>
                    <a:cs typeface="Finger Paint"/>
                  </a:rPr>
                  <a:t>週日</a:t>
                </a:r>
                <a:endParaRPr lang="en-US" sz="4588" b="0" i="0" u="none" strike="noStrike" kern="1200" cap="none" spc="0" baseline="0">
                  <a:solidFill>
                    <a:srgbClr val="3C2E3D"/>
                  </a:solidFill>
                  <a:uFillTx/>
                  <a:latin typeface="Finger Paint"/>
                  <a:ea typeface="Finger Paint"/>
                  <a:cs typeface="Finger Paint"/>
                </a:endParaRPr>
              </a:p>
            </p:txBody>
          </p:sp>
        </p:grpSp>
      </p:grpSp>
      <p:sp>
        <p:nvSpPr>
          <p:cNvPr id="48" name="文字方塊 69">
            <a:extLst>
              <a:ext uri="{FF2B5EF4-FFF2-40B4-BE49-F238E27FC236}">
                <a16:creationId xmlns:a16="http://schemas.microsoft.com/office/drawing/2014/main" id="{65E1F96F-D121-4F0A-A897-6B72A474B043}"/>
              </a:ext>
            </a:extLst>
          </p:cNvPr>
          <p:cNvSpPr txBox="1"/>
          <p:nvPr/>
        </p:nvSpPr>
        <p:spPr>
          <a:xfrm>
            <a:off x="1981203" y="5914476"/>
            <a:ext cx="14701960" cy="31470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星期一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00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時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00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分起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至星期日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23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時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59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分止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採</a:t>
            </a:r>
            <a:r>
              <a:rPr lang="zh-TW" sz="4400" b="1" i="0" u="sng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每週兌換</a:t>
            </a:r>
            <a:r>
              <a:rPr lang="en-US" sz="4400" b="1" i="0" u="sng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4400" b="1" i="0" u="sng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瓶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，若未於當週兌換，則無法累積至下週。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請務必提醒學生記得在週一到週日之間領取當週的乳品。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★註：每週兌換係為學生</a:t>
            </a:r>
            <a:r>
              <a:rPr lang="zh-TW" sz="4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均衡營養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之實施。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E03A5436-2736-45C2-8F84-F53E1D08BE8B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A52560FF-5198-43EE-B66B-A79CB4FBE101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21FC0364-1A0F-4C6E-9367-486D895B88C0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兌換卡證</a:t>
            </a:r>
            <a:endParaRPr lang="en-US" sz="5400" b="1" i="0" u="none" strike="noStrike" kern="1200" cap="none" spc="0" baseline="0">
              <a:solidFill>
                <a:srgbClr val="3C2E3D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B7595AE5-ED3B-46BF-AEAF-5F78501E998D}"/>
              </a:ext>
            </a:extLst>
          </p:cNvPr>
          <p:cNvSpPr txBox="1"/>
          <p:nvPr/>
        </p:nvSpPr>
        <p:spPr>
          <a:xfrm>
            <a:off x="2170401" y="2818445"/>
            <a:ext cx="14396971" cy="1908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國小學生：憑臺北市「</a:t>
            </a:r>
            <a:r>
              <a:rPr lang="zh-TW" sz="54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數位學生證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」</a:t>
            </a:r>
            <a:endParaRPr lang="en-US" sz="5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幼兒園學生：憑「</a:t>
            </a:r>
            <a:r>
              <a:rPr lang="zh-TW" sz="54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幼兒數位卡證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」</a:t>
            </a:r>
            <a:endParaRPr lang="en-US" sz="5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pic>
        <p:nvPicPr>
          <p:cNvPr id="6" name="圖片 25">
            <a:extLst>
              <a:ext uri="{FF2B5EF4-FFF2-40B4-BE49-F238E27FC236}">
                <a16:creationId xmlns:a16="http://schemas.microsoft.com/office/drawing/2014/main" id="{039E2E0E-D6D3-4FAC-B844-2C49FE39B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768" t="17720" r="12769" b="18889"/>
          <a:stretch>
            <a:fillRect/>
          </a:stretch>
        </p:blipFill>
        <p:spPr>
          <a:xfrm>
            <a:off x="6671828" y="4819738"/>
            <a:ext cx="5394127" cy="32281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文字方塊 36">
            <a:extLst>
              <a:ext uri="{FF2B5EF4-FFF2-40B4-BE49-F238E27FC236}">
                <a16:creationId xmlns:a16="http://schemas.microsoft.com/office/drawing/2014/main" id="{0DAEE5EC-D465-4932-9A08-C05232B67536}"/>
              </a:ext>
            </a:extLst>
          </p:cNvPr>
          <p:cNvSpPr txBox="1"/>
          <p:nvPr/>
        </p:nvSpPr>
        <p:spPr>
          <a:xfrm>
            <a:off x="2170401" y="8263377"/>
            <a:ext cx="1439697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至合作通路門市即可兌領，且不限臺北市內。</a:t>
            </a:r>
            <a:endParaRPr lang="en-US" sz="5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7636467F-C3D8-445B-9D77-69EC88446C16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858AA87F-280A-4917-8B42-467857742479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EBE43DF0-95E2-4FFC-B274-8C193346B1F1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辦理期程</a:t>
            </a:r>
            <a:endParaRPr lang="en-US" sz="5400" b="1" i="0" u="none" strike="noStrike" kern="1200" cap="none" spc="0" baseline="0">
              <a:solidFill>
                <a:srgbClr val="3C2E3D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381664A0-8632-4413-B1B6-CAFA16E740B3}"/>
              </a:ext>
            </a:extLst>
          </p:cNvPr>
          <p:cNvSpPr txBox="1"/>
          <p:nvPr/>
        </p:nvSpPr>
        <p:spPr>
          <a:xfrm>
            <a:off x="2170401" y="2818445"/>
            <a:ext cx="14136395" cy="51706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自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114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年</a:t>
            </a:r>
            <a:r>
              <a:rPr lang="en-US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4</a:t>
            </a:r>
            <a:r>
              <a:rPr lang="zh-TW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月</a:t>
            </a:r>
            <a:r>
              <a:rPr lang="en-US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14</a:t>
            </a:r>
            <a:r>
              <a:rPr lang="zh-TW" sz="54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日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起正式實施，於學期期間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(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不含寒暑假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)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，每週提供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瓶乳品。</a:t>
            </a:r>
            <a:endParaRPr lang="en-US" sz="5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試營運期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114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年</a:t>
            </a:r>
            <a:r>
              <a:rPr lang="en-US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4</a:t>
            </a:r>
            <a:r>
              <a:rPr lang="zh-TW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月</a:t>
            </a:r>
            <a:r>
              <a:rPr lang="en-US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7</a:t>
            </a:r>
            <a:r>
              <a:rPr lang="zh-TW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日至</a:t>
            </a:r>
            <a:r>
              <a:rPr lang="en-US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4</a:t>
            </a:r>
            <a:r>
              <a:rPr lang="zh-TW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月</a:t>
            </a:r>
            <a:r>
              <a:rPr lang="en-US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13</a:t>
            </a:r>
            <a:r>
              <a:rPr lang="zh-TW" sz="54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日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</a:t>
            </a:r>
            <a:endParaRPr lang="en-US" sz="5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　　　　　國小一至六年級先行試領。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	</a:t>
            </a: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學期期間：依本局公告之學期行事曆為依據。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4919BC58-EC6B-4E0A-81C5-36CB6CED0859}"/>
              </a:ext>
            </a:extLst>
          </p:cNvPr>
          <p:cNvSpPr/>
          <p:nvPr/>
        </p:nvSpPr>
        <p:spPr>
          <a:xfrm>
            <a:off x="922638" y="1050654"/>
            <a:ext cx="736713" cy="8185690"/>
          </a:xfrm>
          <a:custGeom>
            <a:avLst/>
            <a:gdLst>
              <a:gd name="f0" fmla="val w"/>
              <a:gd name="f1" fmla="val h"/>
              <a:gd name="f2" fmla="val 0"/>
              <a:gd name="f3" fmla="val 736712"/>
              <a:gd name="f4" fmla="val 8185694"/>
              <a:gd name="f5" fmla="*/ f0 1 736712"/>
              <a:gd name="f6" fmla="*/ f1 1 8185694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36712"/>
              <a:gd name="f13" fmla="*/ f10 1 8185694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36712" h="81856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744EFCC6-3838-47CD-B019-D962743B396A}"/>
              </a:ext>
            </a:extLst>
          </p:cNvPr>
          <p:cNvSpPr/>
          <p:nvPr/>
        </p:nvSpPr>
        <p:spPr>
          <a:xfrm>
            <a:off x="15235696" y="795518"/>
            <a:ext cx="1573837" cy="1027291"/>
          </a:xfrm>
          <a:custGeom>
            <a:avLst/>
            <a:gdLst>
              <a:gd name="f0" fmla="val w"/>
              <a:gd name="f1" fmla="val h"/>
              <a:gd name="f2" fmla="val 0"/>
              <a:gd name="f3" fmla="val 1573842"/>
              <a:gd name="f4" fmla="val 1027290"/>
              <a:gd name="f5" fmla="val 1027289"/>
              <a:gd name="f6" fmla="*/ f0 1 1573842"/>
              <a:gd name="f7" fmla="*/ f1 1 102729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573842"/>
              <a:gd name="f14" fmla="*/ f11 1 102729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73842" h="102729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0398FEF0-CAA0-47EE-A581-6F15DCD6651C}"/>
              </a:ext>
            </a:extLst>
          </p:cNvPr>
          <p:cNvSpPr txBox="1"/>
          <p:nvPr/>
        </p:nvSpPr>
        <p:spPr>
          <a:xfrm>
            <a:off x="2855579" y="1504151"/>
            <a:ext cx="849822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重點</a:t>
            </a:r>
            <a:r>
              <a:rPr lang="en-US" sz="7200" b="1" i="0" u="none" strike="noStrike" kern="1200" cap="none" spc="0" baseline="0">
                <a:solidFill>
                  <a:srgbClr val="3C2E3D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QA~</a:t>
            </a:r>
            <a:r>
              <a:rPr lang="zh-TW" sz="72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  <a:cs typeface="Noto Sans T Chinese Bold"/>
              </a:rPr>
              <a:t>兌換資格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  <a:cs typeface="Noto Sans T Chinese Bold"/>
            </a:endParaRPr>
          </a:p>
        </p:txBody>
      </p:sp>
      <p:sp>
        <p:nvSpPr>
          <p:cNvPr id="5" name="文字方塊 69">
            <a:extLst>
              <a:ext uri="{FF2B5EF4-FFF2-40B4-BE49-F238E27FC236}">
                <a16:creationId xmlns:a16="http://schemas.microsoft.com/office/drawing/2014/main" id="{31582379-FBA5-46DE-9101-F06304FF286E}"/>
              </a:ext>
            </a:extLst>
          </p:cNvPr>
          <p:cNvSpPr txBox="1"/>
          <p:nvPr/>
        </p:nvSpPr>
        <p:spPr>
          <a:xfrm>
            <a:off x="2170401" y="2818445"/>
            <a:ext cx="14396971" cy="6247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Q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：什麼資格的學生可以兌領乳品？</a:t>
            </a: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A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：本計畫補助資格要件是需具備臺北市</a:t>
            </a:r>
            <a:r>
              <a:rPr lang="zh-TW" sz="6000" b="0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學籍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，凡就讀臺北市之公私立國小及幼兒園學童皆可兌領。</a:t>
            </a:r>
            <a:endParaRPr lang="en-US" sz="6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1341433" marR="0" lvl="0" indent="-1341433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     </a:t>
            </a:r>
            <a:r>
              <a:rPr lang="zh-TW" sz="6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外僑學校及補習班學生不在本政策適用範圍內。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1551</Words>
  <Application>Microsoft Office PowerPoint</Application>
  <PresentationFormat>寬螢幕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Finger Paint</vt:lpstr>
      <vt:lpstr>More Sugar</vt:lpstr>
      <vt:lpstr>王漢宗特黑體</vt:lpstr>
      <vt:lpstr>微軟正黑體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生生喝鮮乳說明會</dc:title>
  <dc:creator>feet yoyo</dc:creator>
  <cp:lastModifiedBy>N12804_張偉諸</cp:lastModifiedBy>
  <cp:revision>96</cp:revision>
  <cp:lastPrinted>2025-03-21T14:03:19Z</cp:lastPrinted>
  <dcterms:created xsi:type="dcterms:W3CDTF">2006-08-16T00:00:00Z</dcterms:created>
  <dcterms:modified xsi:type="dcterms:W3CDTF">2025-03-26T04:06:24Z</dcterms:modified>
</cp:coreProperties>
</file>